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57"/>
  </p:notesMasterIdLst>
  <p:sldIdLst>
    <p:sldId id="256" r:id="rId6"/>
    <p:sldId id="308" r:id="rId7"/>
    <p:sldId id="317" r:id="rId8"/>
    <p:sldId id="309" r:id="rId9"/>
    <p:sldId id="333" r:id="rId10"/>
    <p:sldId id="307" r:id="rId11"/>
    <p:sldId id="332" r:id="rId12"/>
    <p:sldId id="334" r:id="rId13"/>
    <p:sldId id="335" r:id="rId14"/>
    <p:sldId id="331" r:id="rId15"/>
    <p:sldId id="337" r:id="rId16"/>
    <p:sldId id="338" r:id="rId17"/>
    <p:sldId id="322" r:id="rId18"/>
    <p:sldId id="339" r:id="rId19"/>
    <p:sldId id="340" r:id="rId20"/>
    <p:sldId id="320" r:id="rId21"/>
    <p:sldId id="341" r:id="rId22"/>
    <p:sldId id="310" r:id="rId23"/>
    <p:sldId id="342" r:id="rId24"/>
    <p:sldId id="343" r:id="rId25"/>
    <p:sldId id="311" r:id="rId26"/>
    <p:sldId id="344" r:id="rId27"/>
    <p:sldId id="306" r:id="rId28"/>
    <p:sldId id="345" r:id="rId29"/>
    <p:sldId id="261" r:id="rId30"/>
    <p:sldId id="262" r:id="rId31"/>
    <p:sldId id="312" r:id="rId32"/>
    <p:sldId id="346" r:id="rId33"/>
    <p:sldId id="347" r:id="rId34"/>
    <p:sldId id="319" r:id="rId35"/>
    <p:sldId id="323" r:id="rId36"/>
    <p:sldId id="263" r:id="rId37"/>
    <p:sldId id="348" r:id="rId38"/>
    <p:sldId id="264" r:id="rId39"/>
    <p:sldId id="327" r:id="rId40"/>
    <p:sldId id="329" r:id="rId41"/>
    <p:sldId id="330" r:id="rId42"/>
    <p:sldId id="324" r:id="rId43"/>
    <p:sldId id="260" r:id="rId44"/>
    <p:sldId id="266" r:id="rId45"/>
    <p:sldId id="349" r:id="rId46"/>
    <p:sldId id="350" r:id="rId47"/>
    <p:sldId id="351" r:id="rId48"/>
    <p:sldId id="316" r:id="rId49"/>
    <p:sldId id="257" r:id="rId50"/>
    <p:sldId id="352" r:id="rId51"/>
    <p:sldId id="353" r:id="rId52"/>
    <p:sldId id="328" r:id="rId53"/>
    <p:sldId id="315" r:id="rId54"/>
    <p:sldId id="336" r:id="rId55"/>
    <p:sldId id="31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Stacy" initials="CS" lastIdx="1" clrIdx="0">
    <p:extLst>
      <p:ext uri="{19B8F6BF-5375-455C-9EA6-DF929625EA0E}">
        <p15:presenceInfo xmlns:p15="http://schemas.microsoft.com/office/powerpoint/2012/main" userId="S-1-5-21-3687116579-1249457416-2751419249-146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3978B-1729-4A4B-9202-99BC822BFB98}" v="3" dt="2024-03-26T18:36:23.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2" autoAdjust="0"/>
    <p:restoredTop sz="94660"/>
  </p:normalViewPr>
  <p:slideViewPr>
    <p:cSldViewPr snapToGrid="0">
      <p:cViewPr varScale="1">
        <p:scale>
          <a:sx n="106" d="100"/>
          <a:sy n="106"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pia, Anne" userId="61a5dff4-098d-445a-a618-440aa7b1adb7" providerId="ADAL" clId="{CA83978B-1729-4A4B-9202-99BC822BFB98}"/>
    <pc:docChg chg="undo custSel addSld delSld modSld sldOrd">
      <pc:chgData name="Tapia, Anne" userId="61a5dff4-098d-445a-a618-440aa7b1adb7" providerId="ADAL" clId="{CA83978B-1729-4A4B-9202-99BC822BFB98}" dt="2024-03-26T18:36:23.096" v="905"/>
      <pc:docMkLst>
        <pc:docMk/>
      </pc:docMkLst>
      <pc:sldChg chg="modSp mod">
        <pc:chgData name="Tapia, Anne" userId="61a5dff4-098d-445a-a618-440aa7b1adb7" providerId="ADAL" clId="{CA83978B-1729-4A4B-9202-99BC822BFB98}" dt="2024-03-25T18:56:25.583" v="189" actId="20577"/>
        <pc:sldMkLst>
          <pc:docMk/>
          <pc:sldMk cId="3906996984" sldId="256"/>
        </pc:sldMkLst>
        <pc:spChg chg="mod">
          <ac:chgData name="Tapia, Anne" userId="61a5dff4-098d-445a-a618-440aa7b1adb7" providerId="ADAL" clId="{CA83978B-1729-4A4B-9202-99BC822BFB98}" dt="2024-03-25T18:56:25.583" v="189" actId="20577"/>
          <ac:spMkLst>
            <pc:docMk/>
            <pc:sldMk cId="3906996984" sldId="256"/>
            <ac:spMk id="2" creationId="{00000000-0000-0000-0000-000000000000}"/>
          </ac:spMkLst>
        </pc:spChg>
      </pc:sldChg>
      <pc:sldChg chg="add del">
        <pc:chgData name="Tapia, Anne" userId="61a5dff4-098d-445a-a618-440aa7b1adb7" providerId="ADAL" clId="{CA83978B-1729-4A4B-9202-99BC822BFB98}" dt="2024-03-26T18:36:23.096" v="905"/>
        <pc:sldMkLst>
          <pc:docMk/>
          <pc:sldMk cId="1055487519" sldId="257"/>
        </pc:sldMkLst>
      </pc:sldChg>
      <pc:sldChg chg="modSp add del mod">
        <pc:chgData name="Tapia, Anne" userId="61a5dff4-098d-445a-a618-440aa7b1adb7" providerId="ADAL" clId="{CA83978B-1729-4A4B-9202-99BC822BFB98}" dt="2024-03-26T18:36:23.096" v="905"/>
        <pc:sldMkLst>
          <pc:docMk/>
          <pc:sldMk cId="706664845" sldId="260"/>
        </pc:sldMkLst>
        <pc:spChg chg="mod">
          <ac:chgData name="Tapia, Anne" userId="61a5dff4-098d-445a-a618-440aa7b1adb7" providerId="ADAL" clId="{CA83978B-1729-4A4B-9202-99BC822BFB98}" dt="2024-03-26T18:36:23.007" v="904"/>
          <ac:spMkLst>
            <pc:docMk/>
            <pc:sldMk cId="706664845" sldId="260"/>
            <ac:spMk id="3" creationId="{3A747BCB-75E6-C2A8-CB24-9C69E39F279A}"/>
          </ac:spMkLst>
        </pc:spChg>
      </pc:sldChg>
      <pc:sldChg chg="add del">
        <pc:chgData name="Tapia, Anne" userId="61a5dff4-098d-445a-a618-440aa7b1adb7" providerId="ADAL" clId="{CA83978B-1729-4A4B-9202-99BC822BFB98}" dt="2024-03-26T18:36:23.096" v="905"/>
        <pc:sldMkLst>
          <pc:docMk/>
          <pc:sldMk cId="572488048" sldId="261"/>
        </pc:sldMkLst>
      </pc:sldChg>
      <pc:sldChg chg="add del">
        <pc:chgData name="Tapia, Anne" userId="61a5dff4-098d-445a-a618-440aa7b1adb7" providerId="ADAL" clId="{CA83978B-1729-4A4B-9202-99BC822BFB98}" dt="2024-03-26T18:36:23.096" v="905"/>
        <pc:sldMkLst>
          <pc:docMk/>
          <pc:sldMk cId="800335587" sldId="262"/>
        </pc:sldMkLst>
      </pc:sldChg>
      <pc:sldChg chg="add del">
        <pc:chgData name="Tapia, Anne" userId="61a5dff4-098d-445a-a618-440aa7b1adb7" providerId="ADAL" clId="{CA83978B-1729-4A4B-9202-99BC822BFB98}" dt="2024-03-26T18:36:23.096" v="905"/>
        <pc:sldMkLst>
          <pc:docMk/>
          <pc:sldMk cId="1014447119" sldId="263"/>
        </pc:sldMkLst>
      </pc:sldChg>
      <pc:sldChg chg="add del">
        <pc:chgData name="Tapia, Anne" userId="61a5dff4-098d-445a-a618-440aa7b1adb7" providerId="ADAL" clId="{CA83978B-1729-4A4B-9202-99BC822BFB98}" dt="2024-03-26T18:36:23.096" v="905"/>
        <pc:sldMkLst>
          <pc:docMk/>
          <pc:sldMk cId="3156660927" sldId="264"/>
        </pc:sldMkLst>
      </pc:sldChg>
      <pc:sldChg chg="add del">
        <pc:chgData name="Tapia, Anne" userId="61a5dff4-098d-445a-a618-440aa7b1adb7" providerId="ADAL" clId="{CA83978B-1729-4A4B-9202-99BC822BFB98}" dt="2024-03-26T18:36:23.096" v="905"/>
        <pc:sldMkLst>
          <pc:docMk/>
          <pc:sldMk cId="1609519066" sldId="266"/>
        </pc:sldMkLst>
      </pc:sldChg>
      <pc:sldChg chg="add del">
        <pc:chgData name="Tapia, Anne" userId="61a5dff4-098d-445a-a618-440aa7b1adb7" providerId="ADAL" clId="{CA83978B-1729-4A4B-9202-99BC822BFB98}" dt="2024-03-26T18:36:23.096" v="905"/>
        <pc:sldMkLst>
          <pc:docMk/>
          <pc:sldMk cId="649995987" sldId="306"/>
        </pc:sldMkLst>
      </pc:sldChg>
      <pc:sldChg chg="modSp mod">
        <pc:chgData name="Tapia, Anne" userId="61a5dff4-098d-445a-a618-440aa7b1adb7" providerId="ADAL" clId="{CA83978B-1729-4A4B-9202-99BC822BFB98}" dt="2024-03-25T18:57:21.131" v="254" actId="20577"/>
        <pc:sldMkLst>
          <pc:docMk/>
          <pc:sldMk cId="1479908079" sldId="307"/>
        </pc:sldMkLst>
        <pc:spChg chg="mod">
          <ac:chgData name="Tapia, Anne" userId="61a5dff4-098d-445a-a618-440aa7b1adb7" providerId="ADAL" clId="{CA83978B-1729-4A4B-9202-99BC822BFB98}" dt="2024-03-25T18:57:21.131" v="254" actId="20577"/>
          <ac:spMkLst>
            <pc:docMk/>
            <pc:sldMk cId="1479908079" sldId="307"/>
            <ac:spMk id="8" creationId="{16A2B689-6302-40C8-A2A6-DE94F3843FB6}"/>
          </ac:spMkLst>
        </pc:spChg>
      </pc:sldChg>
      <pc:sldChg chg="modSp mod">
        <pc:chgData name="Tapia, Anne" userId="61a5dff4-098d-445a-a618-440aa7b1adb7" providerId="ADAL" clId="{CA83978B-1729-4A4B-9202-99BC822BFB98}" dt="2024-03-25T19:27:51.965" v="796" actId="20577"/>
        <pc:sldMkLst>
          <pc:docMk/>
          <pc:sldMk cId="3589677668" sldId="308"/>
        </pc:sldMkLst>
        <pc:spChg chg="mod">
          <ac:chgData name="Tapia, Anne" userId="61a5dff4-098d-445a-a618-440aa7b1adb7" providerId="ADAL" clId="{CA83978B-1729-4A4B-9202-99BC822BFB98}" dt="2024-03-25T19:27:51.965" v="796" actId="20577"/>
          <ac:spMkLst>
            <pc:docMk/>
            <pc:sldMk cId="3589677668" sldId="308"/>
            <ac:spMk id="3" creationId="{01BC5E43-8AFC-427D-83D0-E40705C71F15}"/>
          </ac:spMkLst>
        </pc:spChg>
      </pc:sldChg>
      <pc:sldChg chg="modSp add del mod">
        <pc:chgData name="Tapia, Anne" userId="61a5dff4-098d-445a-a618-440aa7b1adb7" providerId="ADAL" clId="{CA83978B-1729-4A4B-9202-99BC822BFB98}" dt="2024-03-26T18:36:23.096" v="905"/>
        <pc:sldMkLst>
          <pc:docMk/>
          <pc:sldMk cId="3306862554" sldId="310"/>
        </pc:sldMkLst>
        <pc:spChg chg="mod">
          <ac:chgData name="Tapia, Anne" userId="61a5dff4-098d-445a-a618-440aa7b1adb7" providerId="ADAL" clId="{CA83978B-1729-4A4B-9202-99BC822BFB98}" dt="2024-03-26T18:36:23.007" v="904"/>
          <ac:spMkLst>
            <pc:docMk/>
            <pc:sldMk cId="3306862554" sldId="310"/>
            <ac:spMk id="3" creationId="{D8DD37A8-10E6-B0D2-AAD5-22226B633E20}"/>
          </ac:spMkLst>
        </pc:spChg>
      </pc:sldChg>
      <pc:sldChg chg="add del">
        <pc:chgData name="Tapia, Anne" userId="61a5dff4-098d-445a-a618-440aa7b1adb7" providerId="ADAL" clId="{CA83978B-1729-4A4B-9202-99BC822BFB98}" dt="2024-03-26T18:36:23.096" v="905"/>
        <pc:sldMkLst>
          <pc:docMk/>
          <pc:sldMk cId="2242175430" sldId="311"/>
        </pc:sldMkLst>
      </pc:sldChg>
      <pc:sldChg chg="modSp add del mod">
        <pc:chgData name="Tapia, Anne" userId="61a5dff4-098d-445a-a618-440aa7b1adb7" providerId="ADAL" clId="{CA83978B-1729-4A4B-9202-99BC822BFB98}" dt="2024-03-26T18:36:23.096" v="905"/>
        <pc:sldMkLst>
          <pc:docMk/>
          <pc:sldMk cId="1511503345" sldId="312"/>
        </pc:sldMkLst>
        <pc:spChg chg="mod">
          <ac:chgData name="Tapia, Anne" userId="61a5dff4-098d-445a-a618-440aa7b1adb7" providerId="ADAL" clId="{CA83978B-1729-4A4B-9202-99BC822BFB98}" dt="2024-03-26T18:36:23.007" v="904"/>
          <ac:spMkLst>
            <pc:docMk/>
            <pc:sldMk cId="1511503345" sldId="312"/>
            <ac:spMk id="3" creationId="{A0996E90-916F-294D-476D-83DA128A1985}"/>
          </ac:spMkLst>
        </pc:spChg>
      </pc:sldChg>
      <pc:sldChg chg="modSp mod">
        <pc:chgData name="Tapia, Anne" userId="61a5dff4-098d-445a-a618-440aa7b1adb7" providerId="ADAL" clId="{CA83978B-1729-4A4B-9202-99BC822BFB98}" dt="2024-03-25T19:04:05.157" v="756" actId="20577"/>
        <pc:sldMkLst>
          <pc:docMk/>
          <pc:sldMk cId="4212602631" sldId="315"/>
        </pc:sldMkLst>
        <pc:spChg chg="mod">
          <ac:chgData name="Tapia, Anne" userId="61a5dff4-098d-445a-a618-440aa7b1adb7" providerId="ADAL" clId="{CA83978B-1729-4A4B-9202-99BC822BFB98}" dt="2024-03-25T19:04:05.157" v="756" actId="20577"/>
          <ac:spMkLst>
            <pc:docMk/>
            <pc:sldMk cId="4212602631" sldId="315"/>
            <ac:spMk id="3" creationId="{6F0BB43B-9BEA-4B3A-903F-7D0AE397994F}"/>
          </ac:spMkLst>
        </pc:spChg>
      </pc:sldChg>
      <pc:sldChg chg="modSp add del mod">
        <pc:chgData name="Tapia, Anne" userId="61a5dff4-098d-445a-a618-440aa7b1adb7" providerId="ADAL" clId="{CA83978B-1729-4A4B-9202-99BC822BFB98}" dt="2024-03-26T18:36:23.096" v="905"/>
        <pc:sldMkLst>
          <pc:docMk/>
          <pc:sldMk cId="428213653" sldId="316"/>
        </pc:sldMkLst>
        <pc:spChg chg="mod">
          <ac:chgData name="Tapia, Anne" userId="61a5dff4-098d-445a-a618-440aa7b1adb7" providerId="ADAL" clId="{CA83978B-1729-4A4B-9202-99BC822BFB98}" dt="2024-03-26T18:36:23.007" v="904"/>
          <ac:spMkLst>
            <pc:docMk/>
            <pc:sldMk cId="428213653" sldId="316"/>
            <ac:spMk id="3" creationId="{A858344B-55C8-A70E-C851-B97E23A4DBA4}"/>
          </ac:spMkLst>
        </pc:spChg>
      </pc:sldChg>
      <pc:sldChg chg="add del">
        <pc:chgData name="Tapia, Anne" userId="61a5dff4-098d-445a-a618-440aa7b1adb7" providerId="ADAL" clId="{CA83978B-1729-4A4B-9202-99BC822BFB98}" dt="2024-03-26T18:36:23.096" v="905"/>
        <pc:sldMkLst>
          <pc:docMk/>
          <pc:sldMk cId="3583724669" sldId="319"/>
        </pc:sldMkLst>
      </pc:sldChg>
      <pc:sldChg chg="modSp add del mod">
        <pc:chgData name="Tapia, Anne" userId="61a5dff4-098d-445a-a618-440aa7b1adb7" providerId="ADAL" clId="{CA83978B-1729-4A4B-9202-99BC822BFB98}" dt="2024-03-26T18:36:23.096" v="905"/>
        <pc:sldMkLst>
          <pc:docMk/>
          <pc:sldMk cId="272976628" sldId="320"/>
        </pc:sldMkLst>
        <pc:spChg chg="mod">
          <ac:chgData name="Tapia, Anne" userId="61a5dff4-098d-445a-a618-440aa7b1adb7" providerId="ADAL" clId="{CA83978B-1729-4A4B-9202-99BC822BFB98}" dt="2024-03-26T18:36:23.007" v="904"/>
          <ac:spMkLst>
            <pc:docMk/>
            <pc:sldMk cId="272976628" sldId="320"/>
            <ac:spMk id="4" creationId="{6BDA155E-4C47-4B1E-9056-30E515BB6A1D}"/>
          </ac:spMkLst>
        </pc:spChg>
        <pc:spChg chg="mod">
          <ac:chgData name="Tapia, Anne" userId="61a5dff4-098d-445a-a618-440aa7b1adb7" providerId="ADAL" clId="{CA83978B-1729-4A4B-9202-99BC822BFB98}" dt="2024-03-26T18:36:23.007" v="904"/>
          <ac:spMkLst>
            <pc:docMk/>
            <pc:sldMk cId="272976628" sldId="320"/>
            <ac:spMk id="6" creationId="{DA6C3011-4E06-417F-A823-27463BE69531}"/>
          </ac:spMkLst>
        </pc:spChg>
      </pc:sldChg>
      <pc:sldChg chg="modSp add del mod">
        <pc:chgData name="Tapia, Anne" userId="61a5dff4-098d-445a-a618-440aa7b1adb7" providerId="ADAL" clId="{CA83978B-1729-4A4B-9202-99BC822BFB98}" dt="2024-03-26T18:36:23.096" v="905"/>
        <pc:sldMkLst>
          <pc:docMk/>
          <pc:sldMk cId="72675797" sldId="322"/>
        </pc:sldMkLst>
        <pc:spChg chg="mod">
          <ac:chgData name="Tapia, Anne" userId="61a5dff4-098d-445a-a618-440aa7b1adb7" providerId="ADAL" clId="{CA83978B-1729-4A4B-9202-99BC822BFB98}" dt="2024-03-26T18:36:23.007" v="904"/>
          <ac:spMkLst>
            <pc:docMk/>
            <pc:sldMk cId="72675797" sldId="322"/>
            <ac:spMk id="2" creationId="{29AA0624-9F8D-9358-77EA-76A915F107C9}"/>
          </ac:spMkLst>
        </pc:spChg>
      </pc:sldChg>
      <pc:sldChg chg="add del">
        <pc:chgData name="Tapia, Anne" userId="61a5dff4-098d-445a-a618-440aa7b1adb7" providerId="ADAL" clId="{CA83978B-1729-4A4B-9202-99BC822BFB98}" dt="2024-03-26T18:36:23.096" v="905"/>
        <pc:sldMkLst>
          <pc:docMk/>
          <pc:sldMk cId="1243623335" sldId="323"/>
        </pc:sldMkLst>
      </pc:sldChg>
      <pc:sldChg chg="add del">
        <pc:chgData name="Tapia, Anne" userId="61a5dff4-098d-445a-a618-440aa7b1adb7" providerId="ADAL" clId="{CA83978B-1729-4A4B-9202-99BC822BFB98}" dt="2024-03-26T18:36:23.096" v="905"/>
        <pc:sldMkLst>
          <pc:docMk/>
          <pc:sldMk cId="2667822695" sldId="324"/>
        </pc:sldMkLst>
      </pc:sldChg>
      <pc:sldChg chg="add del">
        <pc:chgData name="Tapia, Anne" userId="61a5dff4-098d-445a-a618-440aa7b1adb7" providerId="ADAL" clId="{CA83978B-1729-4A4B-9202-99BC822BFB98}" dt="2024-03-26T18:36:23.096" v="905"/>
        <pc:sldMkLst>
          <pc:docMk/>
          <pc:sldMk cId="2185046137" sldId="327"/>
        </pc:sldMkLst>
      </pc:sldChg>
      <pc:sldChg chg="modSp add del mod">
        <pc:chgData name="Tapia, Anne" userId="61a5dff4-098d-445a-a618-440aa7b1adb7" providerId="ADAL" clId="{CA83978B-1729-4A4B-9202-99BC822BFB98}" dt="2024-03-26T18:36:23.096" v="905"/>
        <pc:sldMkLst>
          <pc:docMk/>
          <pc:sldMk cId="973355933" sldId="328"/>
        </pc:sldMkLst>
        <pc:spChg chg="mod">
          <ac:chgData name="Tapia, Anne" userId="61a5dff4-098d-445a-a618-440aa7b1adb7" providerId="ADAL" clId="{CA83978B-1729-4A4B-9202-99BC822BFB98}" dt="2024-03-26T18:36:23.007" v="904"/>
          <ac:spMkLst>
            <pc:docMk/>
            <pc:sldMk cId="973355933" sldId="328"/>
            <ac:spMk id="3" creationId="{2BDE5D48-CE7C-D949-774D-1E2AB09E6F76}"/>
          </ac:spMkLst>
        </pc:spChg>
      </pc:sldChg>
      <pc:sldChg chg="add del">
        <pc:chgData name="Tapia, Anne" userId="61a5dff4-098d-445a-a618-440aa7b1adb7" providerId="ADAL" clId="{CA83978B-1729-4A4B-9202-99BC822BFB98}" dt="2024-03-26T18:36:23.096" v="905"/>
        <pc:sldMkLst>
          <pc:docMk/>
          <pc:sldMk cId="2272921381" sldId="329"/>
        </pc:sldMkLst>
      </pc:sldChg>
      <pc:sldChg chg="add del">
        <pc:chgData name="Tapia, Anne" userId="61a5dff4-098d-445a-a618-440aa7b1adb7" providerId="ADAL" clId="{CA83978B-1729-4A4B-9202-99BC822BFB98}" dt="2024-03-26T18:36:23.096" v="905"/>
        <pc:sldMkLst>
          <pc:docMk/>
          <pc:sldMk cId="4158966837" sldId="330"/>
        </pc:sldMkLst>
      </pc:sldChg>
      <pc:sldChg chg="modSp mod">
        <pc:chgData name="Tapia, Anne" userId="61a5dff4-098d-445a-a618-440aa7b1adb7" providerId="ADAL" clId="{CA83978B-1729-4A4B-9202-99BC822BFB98}" dt="2024-03-21T16:45:02.606" v="95" actId="20577"/>
        <pc:sldMkLst>
          <pc:docMk/>
          <pc:sldMk cId="3893596338" sldId="331"/>
        </pc:sldMkLst>
        <pc:spChg chg="mod">
          <ac:chgData name="Tapia, Anne" userId="61a5dff4-098d-445a-a618-440aa7b1adb7" providerId="ADAL" clId="{CA83978B-1729-4A4B-9202-99BC822BFB98}" dt="2024-03-21T16:45:02.606" v="95" actId="20577"/>
          <ac:spMkLst>
            <pc:docMk/>
            <pc:sldMk cId="3893596338" sldId="331"/>
            <ac:spMk id="3" creationId="{5D7BF33B-D73C-40BC-8C5C-FC45ADA7C6D4}"/>
          </ac:spMkLst>
        </pc:spChg>
      </pc:sldChg>
      <pc:sldChg chg="modSp mod">
        <pc:chgData name="Tapia, Anne" userId="61a5dff4-098d-445a-a618-440aa7b1adb7" providerId="ADAL" clId="{CA83978B-1729-4A4B-9202-99BC822BFB98}" dt="2024-03-25T18:58:10.665" v="320" actId="20577"/>
        <pc:sldMkLst>
          <pc:docMk/>
          <pc:sldMk cId="3792480581" sldId="332"/>
        </pc:sldMkLst>
        <pc:spChg chg="mod">
          <ac:chgData name="Tapia, Anne" userId="61a5dff4-098d-445a-a618-440aa7b1adb7" providerId="ADAL" clId="{CA83978B-1729-4A4B-9202-99BC822BFB98}" dt="2024-03-25T18:58:10.665" v="320" actId="20577"/>
          <ac:spMkLst>
            <pc:docMk/>
            <pc:sldMk cId="3792480581" sldId="332"/>
            <ac:spMk id="8" creationId="{16A2B689-6302-40C8-A2A6-DE94F3843FB6}"/>
          </ac:spMkLst>
        </pc:spChg>
      </pc:sldChg>
      <pc:sldChg chg="modSp mod">
        <pc:chgData name="Tapia, Anne" userId="61a5dff4-098d-445a-a618-440aa7b1adb7" providerId="ADAL" clId="{CA83978B-1729-4A4B-9202-99BC822BFB98}" dt="2024-03-25T19:28:18.519" v="798" actId="403"/>
        <pc:sldMkLst>
          <pc:docMk/>
          <pc:sldMk cId="1558064213" sldId="334"/>
        </pc:sldMkLst>
        <pc:spChg chg="mod">
          <ac:chgData name="Tapia, Anne" userId="61a5dff4-098d-445a-a618-440aa7b1adb7" providerId="ADAL" clId="{CA83978B-1729-4A4B-9202-99BC822BFB98}" dt="2024-03-25T19:28:18.519" v="798" actId="403"/>
          <ac:spMkLst>
            <pc:docMk/>
            <pc:sldMk cId="1558064213" sldId="334"/>
            <ac:spMk id="3" creationId="{C2029AF9-FC96-4435-9979-754C8FEDCFFE}"/>
          </ac:spMkLst>
        </pc:spChg>
        <pc:picChg chg="mod">
          <ac:chgData name="Tapia, Anne" userId="61a5dff4-098d-445a-a618-440aa7b1adb7" providerId="ADAL" clId="{CA83978B-1729-4A4B-9202-99BC822BFB98}" dt="2024-03-25T18:58:45.525" v="321" actId="14100"/>
          <ac:picMkLst>
            <pc:docMk/>
            <pc:sldMk cId="1558064213" sldId="334"/>
            <ac:picMk id="5" creationId="{3F267ABE-89D8-4A55-954C-D8E1CDAC590A}"/>
          </ac:picMkLst>
        </pc:picChg>
      </pc:sldChg>
      <pc:sldChg chg="modSp mod">
        <pc:chgData name="Tapia, Anne" userId="61a5dff4-098d-445a-a618-440aa7b1adb7" providerId="ADAL" clId="{CA83978B-1729-4A4B-9202-99BC822BFB98}" dt="2024-03-25T19:02:01.342" v="669" actId="20577"/>
        <pc:sldMkLst>
          <pc:docMk/>
          <pc:sldMk cId="1165373618" sldId="335"/>
        </pc:sldMkLst>
        <pc:spChg chg="mod">
          <ac:chgData name="Tapia, Anne" userId="61a5dff4-098d-445a-a618-440aa7b1adb7" providerId="ADAL" clId="{CA83978B-1729-4A4B-9202-99BC822BFB98}" dt="2024-03-25T19:00:50.423" v="499" actId="20577"/>
          <ac:spMkLst>
            <pc:docMk/>
            <pc:sldMk cId="1165373618" sldId="335"/>
            <ac:spMk id="2" creationId="{97EA3644-D6BA-D8AF-FC64-028DB74DD2A1}"/>
          </ac:spMkLst>
        </pc:spChg>
        <pc:spChg chg="mod">
          <ac:chgData name="Tapia, Anne" userId="61a5dff4-098d-445a-a618-440aa7b1adb7" providerId="ADAL" clId="{CA83978B-1729-4A4B-9202-99BC822BFB98}" dt="2024-03-25T19:02:01.342" v="669" actId="20577"/>
          <ac:spMkLst>
            <pc:docMk/>
            <pc:sldMk cId="1165373618" sldId="335"/>
            <ac:spMk id="3" creationId="{501832A0-AD78-8505-DF72-4EB85A3F104C}"/>
          </ac:spMkLst>
        </pc:spChg>
      </pc:sldChg>
      <pc:sldChg chg="modSp mod">
        <pc:chgData name="Tapia, Anne" userId="61a5dff4-098d-445a-a618-440aa7b1adb7" providerId="ADAL" clId="{CA83978B-1729-4A4B-9202-99BC822BFB98}" dt="2024-03-26T12:57:36.981" v="809" actId="20577"/>
        <pc:sldMkLst>
          <pc:docMk/>
          <pc:sldMk cId="601309679" sldId="336"/>
        </pc:sldMkLst>
        <pc:spChg chg="mod">
          <ac:chgData name="Tapia, Anne" userId="61a5dff4-098d-445a-a618-440aa7b1adb7" providerId="ADAL" clId="{CA83978B-1729-4A4B-9202-99BC822BFB98}" dt="2024-03-26T12:57:36.981" v="809" actId="20577"/>
          <ac:spMkLst>
            <pc:docMk/>
            <pc:sldMk cId="601309679" sldId="336"/>
            <ac:spMk id="8" creationId="{C7805BC6-AE0E-B180-5F99-0BC1E42FC563}"/>
          </ac:spMkLst>
        </pc:spChg>
      </pc:sldChg>
      <pc:sldChg chg="modSp mod">
        <pc:chgData name="Tapia, Anne" userId="61a5dff4-098d-445a-a618-440aa7b1adb7" providerId="ADAL" clId="{CA83978B-1729-4A4B-9202-99BC822BFB98}" dt="2024-03-26T13:25:26.383" v="888" actId="1035"/>
        <pc:sldMkLst>
          <pc:docMk/>
          <pc:sldMk cId="3521939914" sldId="337"/>
        </pc:sldMkLst>
        <pc:spChg chg="mod">
          <ac:chgData name="Tapia, Anne" userId="61a5dff4-098d-445a-a618-440aa7b1adb7" providerId="ADAL" clId="{CA83978B-1729-4A4B-9202-99BC822BFB98}" dt="2024-03-26T13:25:26.383" v="888" actId="1035"/>
          <ac:spMkLst>
            <pc:docMk/>
            <pc:sldMk cId="3521939914" sldId="337"/>
            <ac:spMk id="3" creationId="{41FBB610-9FCE-2CA7-870E-38C630C09967}"/>
          </ac:spMkLst>
        </pc:spChg>
      </pc:sldChg>
      <pc:sldChg chg="add del">
        <pc:chgData name="Tapia, Anne" userId="61a5dff4-098d-445a-a618-440aa7b1adb7" providerId="ADAL" clId="{CA83978B-1729-4A4B-9202-99BC822BFB98}" dt="2024-03-25T19:03:05.249" v="674" actId="2696"/>
        <pc:sldMkLst>
          <pc:docMk/>
          <pc:sldMk cId="2285540743" sldId="338"/>
        </pc:sldMkLst>
      </pc:sldChg>
      <pc:sldChg chg="add del">
        <pc:chgData name="Tapia, Anne" userId="61a5dff4-098d-445a-a618-440aa7b1adb7" providerId="ADAL" clId="{CA83978B-1729-4A4B-9202-99BC822BFB98}" dt="2024-03-26T13:23:50.926" v="811" actId="2696"/>
        <pc:sldMkLst>
          <pc:docMk/>
          <pc:sldMk cId="2730950658" sldId="338"/>
        </pc:sldMkLst>
      </pc:sldChg>
      <pc:sldChg chg="addSp delSp modSp add mod ord">
        <pc:chgData name="Tapia, Anne" userId="61a5dff4-098d-445a-a618-440aa7b1adb7" providerId="ADAL" clId="{CA83978B-1729-4A4B-9202-99BC822BFB98}" dt="2024-03-26T13:24:35.502" v="851" actId="478"/>
        <pc:sldMkLst>
          <pc:docMk/>
          <pc:sldMk cId="3492314933" sldId="338"/>
        </pc:sldMkLst>
        <pc:spChg chg="mod">
          <ac:chgData name="Tapia, Anne" userId="61a5dff4-098d-445a-a618-440aa7b1adb7" providerId="ADAL" clId="{CA83978B-1729-4A4B-9202-99BC822BFB98}" dt="2024-03-26T13:24:27.001" v="849" actId="20577"/>
          <ac:spMkLst>
            <pc:docMk/>
            <pc:sldMk cId="3492314933" sldId="338"/>
            <ac:spMk id="2" creationId="{0CF7868B-4840-4F8C-86B6-D3E7021E17D8}"/>
          </ac:spMkLst>
        </pc:spChg>
        <pc:spChg chg="del mod">
          <ac:chgData name="Tapia, Anne" userId="61a5dff4-098d-445a-a618-440aa7b1adb7" providerId="ADAL" clId="{CA83978B-1729-4A4B-9202-99BC822BFB98}" dt="2024-03-26T13:24:30.332" v="850" actId="478"/>
          <ac:spMkLst>
            <pc:docMk/>
            <pc:sldMk cId="3492314933" sldId="338"/>
            <ac:spMk id="3" creationId="{0BFCAA7E-4E34-408D-B2A2-266C89684A7B}"/>
          </ac:spMkLst>
        </pc:spChg>
        <pc:spChg chg="add del mod">
          <ac:chgData name="Tapia, Anne" userId="61a5dff4-098d-445a-a618-440aa7b1adb7" providerId="ADAL" clId="{CA83978B-1729-4A4B-9202-99BC822BFB98}" dt="2024-03-26T13:24:35.502" v="851" actId="478"/>
          <ac:spMkLst>
            <pc:docMk/>
            <pc:sldMk cId="3492314933" sldId="338"/>
            <ac:spMk id="6" creationId="{5976CB3F-767F-4E0F-552E-D2E453210C64}"/>
          </ac:spMkLst>
        </pc:spChg>
      </pc:sldChg>
      <pc:sldChg chg="add del">
        <pc:chgData name="Tapia, Anne" userId="61a5dff4-098d-445a-a618-440aa7b1adb7" providerId="ADAL" clId="{CA83978B-1729-4A4B-9202-99BC822BFB98}" dt="2024-03-26T18:36:23.096" v="905"/>
        <pc:sldMkLst>
          <pc:docMk/>
          <pc:sldMk cId="202353710" sldId="339"/>
        </pc:sldMkLst>
      </pc:sldChg>
      <pc:sldChg chg="del">
        <pc:chgData name="Tapia, Anne" userId="61a5dff4-098d-445a-a618-440aa7b1adb7" providerId="ADAL" clId="{CA83978B-1729-4A4B-9202-99BC822BFB98}" dt="2024-03-25T19:03:08.459" v="675" actId="2696"/>
        <pc:sldMkLst>
          <pc:docMk/>
          <pc:sldMk cId="1935165270" sldId="339"/>
        </pc:sldMkLst>
      </pc:sldChg>
      <pc:sldChg chg="modSp add del mod">
        <pc:chgData name="Tapia, Anne" userId="61a5dff4-098d-445a-a618-440aa7b1adb7" providerId="ADAL" clId="{CA83978B-1729-4A4B-9202-99BC822BFB98}" dt="2024-03-26T18:36:23.096" v="905"/>
        <pc:sldMkLst>
          <pc:docMk/>
          <pc:sldMk cId="83192290" sldId="340"/>
        </pc:sldMkLst>
        <pc:spChg chg="mod">
          <ac:chgData name="Tapia, Anne" userId="61a5dff4-098d-445a-a618-440aa7b1adb7" providerId="ADAL" clId="{CA83978B-1729-4A4B-9202-99BC822BFB98}" dt="2024-03-26T18:36:23.007" v="904"/>
          <ac:spMkLst>
            <pc:docMk/>
            <pc:sldMk cId="83192290" sldId="340"/>
            <ac:spMk id="3" creationId="{67EA87F2-819A-4C86-9653-D40EFA778405}"/>
          </ac:spMkLst>
        </pc:spChg>
      </pc:sldChg>
      <pc:sldChg chg="del">
        <pc:chgData name="Tapia, Anne" userId="61a5dff4-098d-445a-a618-440aa7b1adb7" providerId="ADAL" clId="{CA83978B-1729-4A4B-9202-99BC822BFB98}" dt="2024-03-25T19:03:11.607" v="676" actId="2696"/>
        <pc:sldMkLst>
          <pc:docMk/>
          <pc:sldMk cId="3335347527" sldId="340"/>
        </pc:sldMkLst>
      </pc:sldChg>
      <pc:sldChg chg="add del">
        <pc:chgData name="Tapia, Anne" userId="61a5dff4-098d-445a-a618-440aa7b1adb7" providerId="ADAL" clId="{CA83978B-1729-4A4B-9202-99BC822BFB98}" dt="2024-03-26T18:36:23.096" v="905"/>
        <pc:sldMkLst>
          <pc:docMk/>
          <pc:sldMk cId="400350203" sldId="341"/>
        </pc:sldMkLst>
      </pc:sldChg>
      <pc:sldChg chg="del">
        <pc:chgData name="Tapia, Anne" userId="61a5dff4-098d-445a-a618-440aa7b1adb7" providerId="ADAL" clId="{CA83978B-1729-4A4B-9202-99BC822BFB98}" dt="2024-03-25T19:03:14.544" v="677" actId="2696"/>
        <pc:sldMkLst>
          <pc:docMk/>
          <pc:sldMk cId="2228933439" sldId="341"/>
        </pc:sldMkLst>
      </pc:sldChg>
      <pc:sldChg chg="add del">
        <pc:chgData name="Tapia, Anne" userId="61a5dff4-098d-445a-a618-440aa7b1adb7" providerId="ADAL" clId="{CA83978B-1729-4A4B-9202-99BC822BFB98}" dt="2024-03-26T18:36:23.096" v="905"/>
        <pc:sldMkLst>
          <pc:docMk/>
          <pc:sldMk cId="3181861026" sldId="342"/>
        </pc:sldMkLst>
      </pc:sldChg>
      <pc:sldChg chg="add del">
        <pc:chgData name="Tapia, Anne" userId="61a5dff4-098d-445a-a618-440aa7b1adb7" providerId="ADAL" clId="{CA83978B-1729-4A4B-9202-99BC822BFB98}" dt="2024-03-26T18:36:23.096" v="905"/>
        <pc:sldMkLst>
          <pc:docMk/>
          <pc:sldMk cId="530858305" sldId="343"/>
        </pc:sldMkLst>
      </pc:sldChg>
      <pc:sldChg chg="add del">
        <pc:chgData name="Tapia, Anne" userId="61a5dff4-098d-445a-a618-440aa7b1adb7" providerId="ADAL" clId="{CA83978B-1729-4A4B-9202-99BC822BFB98}" dt="2024-03-26T18:36:23.096" v="905"/>
        <pc:sldMkLst>
          <pc:docMk/>
          <pc:sldMk cId="1560587336" sldId="344"/>
        </pc:sldMkLst>
      </pc:sldChg>
      <pc:sldChg chg="modSp add del mod">
        <pc:chgData name="Tapia, Anne" userId="61a5dff4-098d-445a-a618-440aa7b1adb7" providerId="ADAL" clId="{CA83978B-1729-4A4B-9202-99BC822BFB98}" dt="2024-03-26T18:36:23.096" v="905"/>
        <pc:sldMkLst>
          <pc:docMk/>
          <pc:sldMk cId="453866083" sldId="345"/>
        </pc:sldMkLst>
        <pc:spChg chg="mod">
          <ac:chgData name="Tapia, Anne" userId="61a5dff4-098d-445a-a618-440aa7b1adb7" providerId="ADAL" clId="{CA83978B-1729-4A4B-9202-99BC822BFB98}" dt="2024-03-26T18:36:23.007" v="904"/>
          <ac:spMkLst>
            <pc:docMk/>
            <pc:sldMk cId="453866083" sldId="345"/>
            <ac:spMk id="3" creationId="{FEE0E3D3-0B72-EA6D-3A14-7CEF28CC5C15}"/>
          </ac:spMkLst>
        </pc:spChg>
      </pc:sldChg>
      <pc:sldChg chg="modSp add del mod">
        <pc:chgData name="Tapia, Anne" userId="61a5dff4-098d-445a-a618-440aa7b1adb7" providerId="ADAL" clId="{CA83978B-1729-4A4B-9202-99BC822BFB98}" dt="2024-03-26T18:36:23.096" v="905"/>
        <pc:sldMkLst>
          <pc:docMk/>
          <pc:sldMk cId="1710415297" sldId="346"/>
        </pc:sldMkLst>
        <pc:spChg chg="mod">
          <ac:chgData name="Tapia, Anne" userId="61a5dff4-098d-445a-a618-440aa7b1adb7" providerId="ADAL" clId="{CA83978B-1729-4A4B-9202-99BC822BFB98}" dt="2024-03-26T18:36:23.007" v="904"/>
          <ac:spMkLst>
            <pc:docMk/>
            <pc:sldMk cId="1710415297" sldId="346"/>
            <ac:spMk id="3" creationId="{8C23C6F0-EF09-CD02-A43B-68E6E517EBD4}"/>
          </ac:spMkLst>
        </pc:spChg>
      </pc:sldChg>
      <pc:sldChg chg="add del">
        <pc:chgData name="Tapia, Anne" userId="61a5dff4-098d-445a-a618-440aa7b1adb7" providerId="ADAL" clId="{CA83978B-1729-4A4B-9202-99BC822BFB98}" dt="2024-03-26T18:36:23.096" v="905"/>
        <pc:sldMkLst>
          <pc:docMk/>
          <pc:sldMk cId="2535931490" sldId="347"/>
        </pc:sldMkLst>
      </pc:sldChg>
      <pc:sldChg chg="add del">
        <pc:chgData name="Tapia, Anne" userId="61a5dff4-098d-445a-a618-440aa7b1adb7" providerId="ADAL" clId="{CA83978B-1729-4A4B-9202-99BC822BFB98}" dt="2024-03-26T18:36:23.096" v="905"/>
        <pc:sldMkLst>
          <pc:docMk/>
          <pc:sldMk cId="3973640461" sldId="348"/>
        </pc:sldMkLst>
      </pc:sldChg>
      <pc:sldChg chg="add del">
        <pc:chgData name="Tapia, Anne" userId="61a5dff4-098d-445a-a618-440aa7b1adb7" providerId="ADAL" clId="{CA83978B-1729-4A4B-9202-99BC822BFB98}" dt="2024-03-26T18:36:23.096" v="905"/>
        <pc:sldMkLst>
          <pc:docMk/>
          <pc:sldMk cId="902064123" sldId="349"/>
        </pc:sldMkLst>
      </pc:sldChg>
      <pc:sldChg chg="add del">
        <pc:chgData name="Tapia, Anne" userId="61a5dff4-098d-445a-a618-440aa7b1adb7" providerId="ADAL" clId="{CA83978B-1729-4A4B-9202-99BC822BFB98}" dt="2024-03-26T18:36:23.096" v="905"/>
        <pc:sldMkLst>
          <pc:docMk/>
          <pc:sldMk cId="22591469" sldId="350"/>
        </pc:sldMkLst>
      </pc:sldChg>
      <pc:sldChg chg="add del">
        <pc:chgData name="Tapia, Anne" userId="61a5dff4-098d-445a-a618-440aa7b1adb7" providerId="ADAL" clId="{CA83978B-1729-4A4B-9202-99BC822BFB98}" dt="2024-03-26T18:36:23.096" v="905"/>
        <pc:sldMkLst>
          <pc:docMk/>
          <pc:sldMk cId="3333397223" sldId="351"/>
        </pc:sldMkLst>
      </pc:sldChg>
      <pc:sldChg chg="modSp add del mod">
        <pc:chgData name="Tapia, Anne" userId="61a5dff4-098d-445a-a618-440aa7b1adb7" providerId="ADAL" clId="{CA83978B-1729-4A4B-9202-99BC822BFB98}" dt="2024-03-26T18:36:23.096" v="905"/>
        <pc:sldMkLst>
          <pc:docMk/>
          <pc:sldMk cId="1449745971" sldId="352"/>
        </pc:sldMkLst>
        <pc:spChg chg="mod">
          <ac:chgData name="Tapia, Anne" userId="61a5dff4-098d-445a-a618-440aa7b1adb7" providerId="ADAL" clId="{CA83978B-1729-4A4B-9202-99BC822BFB98}" dt="2024-03-26T18:36:23.007" v="904"/>
          <ac:spMkLst>
            <pc:docMk/>
            <pc:sldMk cId="1449745971" sldId="352"/>
            <ac:spMk id="3" creationId="{8449F003-C50A-0FF0-ED2B-46814F250CE1}"/>
          </ac:spMkLst>
        </pc:spChg>
      </pc:sldChg>
      <pc:sldChg chg="modSp add del mod">
        <pc:chgData name="Tapia, Anne" userId="61a5dff4-098d-445a-a618-440aa7b1adb7" providerId="ADAL" clId="{CA83978B-1729-4A4B-9202-99BC822BFB98}" dt="2024-03-26T18:36:23.096" v="905"/>
        <pc:sldMkLst>
          <pc:docMk/>
          <pc:sldMk cId="2079894815" sldId="353"/>
        </pc:sldMkLst>
        <pc:spChg chg="mod">
          <ac:chgData name="Tapia, Anne" userId="61a5dff4-098d-445a-a618-440aa7b1adb7" providerId="ADAL" clId="{CA83978B-1729-4A4B-9202-99BC822BFB98}" dt="2024-03-26T18:36:23.007" v="904"/>
          <ac:spMkLst>
            <pc:docMk/>
            <pc:sldMk cId="2079894815" sldId="353"/>
            <ac:spMk id="3" creationId="{1C885A06-ED08-DD49-6174-F1E7C201256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795BD-67C8-499A-8ECF-BDC139904FCB}"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2868F749-2F09-4CBA-A0C4-1FA466598267}">
      <dgm:prSet/>
      <dgm:spPr/>
      <dgm:t>
        <a:bodyPr/>
        <a:lstStyle/>
        <a:p>
          <a:pPr>
            <a:lnSpc>
              <a:spcPct val="100000"/>
            </a:lnSpc>
          </a:pPr>
          <a:r>
            <a:rPr lang="en-US" dirty="0"/>
            <a:t>Review Various Benefit Programs</a:t>
          </a:r>
        </a:p>
      </dgm:t>
    </dgm:pt>
    <dgm:pt modelId="{AFC99673-E900-42CE-9E45-2DDA4F762148}" type="parTrans" cxnId="{5A7DCDE9-284B-454C-9937-C52B2C3A25E9}">
      <dgm:prSet/>
      <dgm:spPr/>
      <dgm:t>
        <a:bodyPr/>
        <a:lstStyle/>
        <a:p>
          <a:endParaRPr lang="en-US"/>
        </a:p>
      </dgm:t>
    </dgm:pt>
    <dgm:pt modelId="{99466148-8033-45B6-BD66-79A6793E7FCD}" type="sibTrans" cxnId="{5A7DCDE9-284B-454C-9937-C52B2C3A25E9}">
      <dgm:prSet/>
      <dgm:spPr/>
      <dgm:t>
        <a:bodyPr/>
        <a:lstStyle/>
        <a:p>
          <a:endParaRPr lang="en-US"/>
        </a:p>
      </dgm:t>
    </dgm:pt>
    <dgm:pt modelId="{4C4E8D2B-F62D-4FE8-851A-BF0AA8C177ED}">
      <dgm:prSet/>
      <dgm:spPr/>
      <dgm:t>
        <a:bodyPr/>
        <a:lstStyle/>
        <a:p>
          <a:pPr>
            <a:lnSpc>
              <a:spcPct val="100000"/>
            </a:lnSpc>
          </a:pPr>
          <a:r>
            <a:rPr lang="en-US" dirty="0"/>
            <a:t>What Needs to be Reported</a:t>
          </a:r>
        </a:p>
      </dgm:t>
    </dgm:pt>
    <dgm:pt modelId="{2AF8FC8E-8E40-4EAA-982D-A7A2117A6CD9}" type="parTrans" cxnId="{688C6F2C-BFE4-4F17-8A9C-88D13B2A2304}">
      <dgm:prSet/>
      <dgm:spPr/>
      <dgm:t>
        <a:bodyPr/>
        <a:lstStyle/>
        <a:p>
          <a:endParaRPr lang="en-US"/>
        </a:p>
      </dgm:t>
    </dgm:pt>
    <dgm:pt modelId="{D90DA57B-86EE-4DC6-9C2D-AEED915D1438}" type="sibTrans" cxnId="{688C6F2C-BFE4-4F17-8A9C-88D13B2A2304}">
      <dgm:prSet/>
      <dgm:spPr/>
      <dgm:t>
        <a:bodyPr/>
        <a:lstStyle/>
        <a:p>
          <a:endParaRPr lang="en-US"/>
        </a:p>
      </dgm:t>
    </dgm:pt>
    <dgm:pt modelId="{126BD1C4-C0A4-48E9-999B-C03B95CE186D}">
      <dgm:prSet/>
      <dgm:spPr/>
      <dgm:t>
        <a:bodyPr/>
        <a:lstStyle/>
        <a:p>
          <a:pPr>
            <a:lnSpc>
              <a:spcPct val="100000"/>
            </a:lnSpc>
          </a:pPr>
          <a:r>
            <a:rPr lang="en-US" dirty="0"/>
            <a:t>How to Report </a:t>
          </a:r>
        </a:p>
      </dgm:t>
    </dgm:pt>
    <dgm:pt modelId="{50D775DE-0A95-4A7C-B822-1D37EA858514}" type="parTrans" cxnId="{49500B1E-F190-40FE-AFDA-BD89DA8B46BD}">
      <dgm:prSet/>
      <dgm:spPr/>
      <dgm:t>
        <a:bodyPr/>
        <a:lstStyle/>
        <a:p>
          <a:endParaRPr lang="en-US"/>
        </a:p>
      </dgm:t>
    </dgm:pt>
    <dgm:pt modelId="{FEEC839F-B1D1-4C98-9403-2B7CEB7B39E6}" type="sibTrans" cxnId="{49500B1E-F190-40FE-AFDA-BD89DA8B46BD}">
      <dgm:prSet/>
      <dgm:spPr/>
      <dgm:t>
        <a:bodyPr/>
        <a:lstStyle/>
        <a:p>
          <a:endParaRPr lang="en-US"/>
        </a:p>
      </dgm:t>
    </dgm:pt>
    <dgm:pt modelId="{1FAB2E2D-F39C-4F57-B226-B28027155366}" type="pres">
      <dgm:prSet presAssocID="{EE5795BD-67C8-499A-8ECF-BDC139904FCB}" presName="root" presStyleCnt="0">
        <dgm:presLayoutVars>
          <dgm:dir/>
          <dgm:resizeHandles val="exact"/>
        </dgm:presLayoutVars>
      </dgm:prSet>
      <dgm:spPr/>
    </dgm:pt>
    <dgm:pt modelId="{B2962307-FECC-4FBE-8C8E-C257651B07F9}" type="pres">
      <dgm:prSet presAssocID="{2868F749-2F09-4CBA-A0C4-1FA466598267}" presName="compNode" presStyleCnt="0"/>
      <dgm:spPr/>
    </dgm:pt>
    <dgm:pt modelId="{EFF65D22-C3FC-4F60-8E94-E7F24E2FC799}" type="pres">
      <dgm:prSet presAssocID="{2868F749-2F09-4CBA-A0C4-1FA466598267}" presName="bgRect" presStyleLbl="bgShp" presStyleIdx="0" presStyleCnt="3"/>
      <dgm:spPr/>
    </dgm:pt>
    <dgm:pt modelId="{6E1C57DB-6F7D-4D9B-9905-FB58D0E6A803}" type="pres">
      <dgm:prSet presAssocID="{2868F749-2F09-4CBA-A0C4-1FA4665982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47AED5B-4C6C-4487-958C-D1EC0B9D40B6}" type="pres">
      <dgm:prSet presAssocID="{2868F749-2F09-4CBA-A0C4-1FA466598267}" presName="spaceRect" presStyleCnt="0"/>
      <dgm:spPr/>
    </dgm:pt>
    <dgm:pt modelId="{1D447742-0498-4B19-A3C2-5283E6E65456}" type="pres">
      <dgm:prSet presAssocID="{2868F749-2F09-4CBA-A0C4-1FA466598267}" presName="parTx" presStyleLbl="revTx" presStyleIdx="0" presStyleCnt="3">
        <dgm:presLayoutVars>
          <dgm:chMax val="0"/>
          <dgm:chPref val="0"/>
        </dgm:presLayoutVars>
      </dgm:prSet>
      <dgm:spPr/>
    </dgm:pt>
    <dgm:pt modelId="{88744489-EFE6-4B1A-9948-24F4A6779BDD}" type="pres">
      <dgm:prSet presAssocID="{99466148-8033-45B6-BD66-79A6793E7FCD}" presName="sibTrans" presStyleCnt="0"/>
      <dgm:spPr/>
    </dgm:pt>
    <dgm:pt modelId="{91AD75E6-14F9-4E8B-8087-8E8F01451D49}" type="pres">
      <dgm:prSet presAssocID="{4C4E8D2B-F62D-4FE8-851A-BF0AA8C177ED}" presName="compNode" presStyleCnt="0"/>
      <dgm:spPr/>
    </dgm:pt>
    <dgm:pt modelId="{988D5E24-66E5-4F18-BB58-2A61DF095198}" type="pres">
      <dgm:prSet presAssocID="{4C4E8D2B-F62D-4FE8-851A-BF0AA8C177ED}" presName="bgRect" presStyleLbl="bgShp" presStyleIdx="1" presStyleCnt="3"/>
      <dgm:spPr/>
    </dgm:pt>
    <dgm:pt modelId="{F92EC7EF-377F-4E8C-A629-31101F39E801}" type="pres">
      <dgm:prSet presAssocID="{4C4E8D2B-F62D-4FE8-851A-BF0AA8C177ED}"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heckmark with solid fill"/>
        </a:ext>
      </dgm:extLst>
    </dgm:pt>
    <dgm:pt modelId="{B1F21F55-118E-44DA-B6FA-1023E55CDB6C}" type="pres">
      <dgm:prSet presAssocID="{4C4E8D2B-F62D-4FE8-851A-BF0AA8C177ED}" presName="spaceRect" presStyleCnt="0"/>
      <dgm:spPr/>
    </dgm:pt>
    <dgm:pt modelId="{D5D96849-CFA5-40A6-A2E0-FE7C2C62ED5E}" type="pres">
      <dgm:prSet presAssocID="{4C4E8D2B-F62D-4FE8-851A-BF0AA8C177ED}" presName="parTx" presStyleLbl="revTx" presStyleIdx="1" presStyleCnt="3">
        <dgm:presLayoutVars>
          <dgm:chMax val="0"/>
          <dgm:chPref val="0"/>
        </dgm:presLayoutVars>
      </dgm:prSet>
      <dgm:spPr/>
    </dgm:pt>
    <dgm:pt modelId="{320E2A25-1B2E-4B10-A068-91BC0852DDA8}" type="pres">
      <dgm:prSet presAssocID="{D90DA57B-86EE-4DC6-9C2D-AEED915D1438}" presName="sibTrans" presStyleCnt="0"/>
      <dgm:spPr/>
    </dgm:pt>
    <dgm:pt modelId="{50B38F0D-4727-4C2D-8EBD-F9784728D4FF}" type="pres">
      <dgm:prSet presAssocID="{126BD1C4-C0A4-48E9-999B-C03B95CE186D}" presName="compNode" presStyleCnt="0"/>
      <dgm:spPr/>
    </dgm:pt>
    <dgm:pt modelId="{41B2AF56-BCC3-4642-A8A1-B089D23E1FBA}" type="pres">
      <dgm:prSet presAssocID="{126BD1C4-C0A4-48E9-999B-C03B95CE186D}" presName="bgRect" presStyleLbl="bgShp" presStyleIdx="2" presStyleCnt="3"/>
      <dgm:spPr/>
    </dgm:pt>
    <dgm:pt modelId="{1F0142F3-22C1-41C5-82B3-E5DAFAC9C74A}" type="pres">
      <dgm:prSet presAssocID="{126BD1C4-C0A4-48E9-999B-C03B95CE186D}"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heckmark with solid fill"/>
        </a:ext>
      </dgm:extLst>
    </dgm:pt>
    <dgm:pt modelId="{8ED73F49-3E4E-4A2A-851E-9C126F494F76}" type="pres">
      <dgm:prSet presAssocID="{126BD1C4-C0A4-48E9-999B-C03B95CE186D}" presName="spaceRect" presStyleCnt="0"/>
      <dgm:spPr/>
    </dgm:pt>
    <dgm:pt modelId="{2B6C0428-DBDB-4A7C-9AD0-2490D1153FAB}" type="pres">
      <dgm:prSet presAssocID="{126BD1C4-C0A4-48E9-999B-C03B95CE186D}" presName="parTx" presStyleLbl="revTx" presStyleIdx="2" presStyleCnt="3">
        <dgm:presLayoutVars>
          <dgm:chMax val="0"/>
          <dgm:chPref val="0"/>
        </dgm:presLayoutVars>
      </dgm:prSet>
      <dgm:spPr/>
    </dgm:pt>
  </dgm:ptLst>
  <dgm:cxnLst>
    <dgm:cxn modelId="{49500B1E-F190-40FE-AFDA-BD89DA8B46BD}" srcId="{EE5795BD-67C8-499A-8ECF-BDC139904FCB}" destId="{126BD1C4-C0A4-48E9-999B-C03B95CE186D}" srcOrd="2" destOrd="0" parTransId="{50D775DE-0A95-4A7C-B822-1D37EA858514}" sibTransId="{FEEC839F-B1D1-4C98-9403-2B7CEB7B39E6}"/>
    <dgm:cxn modelId="{688C6F2C-BFE4-4F17-8A9C-88D13B2A2304}" srcId="{EE5795BD-67C8-499A-8ECF-BDC139904FCB}" destId="{4C4E8D2B-F62D-4FE8-851A-BF0AA8C177ED}" srcOrd="1" destOrd="0" parTransId="{2AF8FC8E-8E40-4EAA-982D-A7A2117A6CD9}" sibTransId="{D90DA57B-86EE-4DC6-9C2D-AEED915D1438}"/>
    <dgm:cxn modelId="{74EFEDA3-0B71-4845-A23D-624B6B72F5AB}" type="presOf" srcId="{2868F749-2F09-4CBA-A0C4-1FA466598267}" destId="{1D447742-0498-4B19-A3C2-5283E6E65456}" srcOrd="0" destOrd="0" presId="urn:microsoft.com/office/officeart/2018/2/layout/IconVerticalSolidList"/>
    <dgm:cxn modelId="{F9F5E4B9-FA05-4CC2-BEDE-E1CE1030E2FE}" type="presOf" srcId="{126BD1C4-C0A4-48E9-999B-C03B95CE186D}" destId="{2B6C0428-DBDB-4A7C-9AD0-2490D1153FAB}" srcOrd="0" destOrd="0" presId="urn:microsoft.com/office/officeart/2018/2/layout/IconVerticalSolidList"/>
    <dgm:cxn modelId="{6860B9BE-8BC4-46E7-A577-DF5E7C91E670}" type="presOf" srcId="{4C4E8D2B-F62D-4FE8-851A-BF0AA8C177ED}" destId="{D5D96849-CFA5-40A6-A2E0-FE7C2C62ED5E}" srcOrd="0" destOrd="0" presId="urn:microsoft.com/office/officeart/2018/2/layout/IconVerticalSolidList"/>
    <dgm:cxn modelId="{981A0DD1-9B09-4077-BA5C-41E7FCC5F081}" type="presOf" srcId="{EE5795BD-67C8-499A-8ECF-BDC139904FCB}" destId="{1FAB2E2D-F39C-4F57-B226-B28027155366}" srcOrd="0" destOrd="0" presId="urn:microsoft.com/office/officeart/2018/2/layout/IconVerticalSolidList"/>
    <dgm:cxn modelId="{5A7DCDE9-284B-454C-9937-C52B2C3A25E9}" srcId="{EE5795BD-67C8-499A-8ECF-BDC139904FCB}" destId="{2868F749-2F09-4CBA-A0C4-1FA466598267}" srcOrd="0" destOrd="0" parTransId="{AFC99673-E900-42CE-9E45-2DDA4F762148}" sibTransId="{99466148-8033-45B6-BD66-79A6793E7FCD}"/>
    <dgm:cxn modelId="{113EEAF0-3FB2-4B81-A9F2-DCC4A02393C7}" type="presParOf" srcId="{1FAB2E2D-F39C-4F57-B226-B28027155366}" destId="{B2962307-FECC-4FBE-8C8E-C257651B07F9}" srcOrd="0" destOrd="0" presId="urn:microsoft.com/office/officeart/2018/2/layout/IconVerticalSolidList"/>
    <dgm:cxn modelId="{1E6A06C0-1067-40D7-B95D-FA7665F95BAF}" type="presParOf" srcId="{B2962307-FECC-4FBE-8C8E-C257651B07F9}" destId="{EFF65D22-C3FC-4F60-8E94-E7F24E2FC799}" srcOrd="0" destOrd="0" presId="urn:microsoft.com/office/officeart/2018/2/layout/IconVerticalSolidList"/>
    <dgm:cxn modelId="{629F8182-CB99-4F74-8F29-F71844B61BEE}" type="presParOf" srcId="{B2962307-FECC-4FBE-8C8E-C257651B07F9}" destId="{6E1C57DB-6F7D-4D9B-9905-FB58D0E6A803}" srcOrd="1" destOrd="0" presId="urn:microsoft.com/office/officeart/2018/2/layout/IconVerticalSolidList"/>
    <dgm:cxn modelId="{6851AC49-147A-4D0E-B08A-E6E1FB8A8DD7}" type="presParOf" srcId="{B2962307-FECC-4FBE-8C8E-C257651B07F9}" destId="{C47AED5B-4C6C-4487-958C-D1EC0B9D40B6}" srcOrd="2" destOrd="0" presId="urn:microsoft.com/office/officeart/2018/2/layout/IconVerticalSolidList"/>
    <dgm:cxn modelId="{5DE32DDD-E8E7-43CA-BEB7-E0B4B98D2696}" type="presParOf" srcId="{B2962307-FECC-4FBE-8C8E-C257651B07F9}" destId="{1D447742-0498-4B19-A3C2-5283E6E65456}" srcOrd="3" destOrd="0" presId="urn:microsoft.com/office/officeart/2018/2/layout/IconVerticalSolidList"/>
    <dgm:cxn modelId="{5B025DED-C1A1-44D8-AE9E-2F2B40DD9F58}" type="presParOf" srcId="{1FAB2E2D-F39C-4F57-B226-B28027155366}" destId="{88744489-EFE6-4B1A-9948-24F4A6779BDD}" srcOrd="1" destOrd="0" presId="urn:microsoft.com/office/officeart/2018/2/layout/IconVerticalSolidList"/>
    <dgm:cxn modelId="{A2F66DC4-6F99-40A0-A59C-C8D378DE34A8}" type="presParOf" srcId="{1FAB2E2D-F39C-4F57-B226-B28027155366}" destId="{91AD75E6-14F9-4E8B-8087-8E8F01451D49}" srcOrd="2" destOrd="0" presId="urn:microsoft.com/office/officeart/2018/2/layout/IconVerticalSolidList"/>
    <dgm:cxn modelId="{F74A2C0C-0114-420B-AC62-764029DED9D6}" type="presParOf" srcId="{91AD75E6-14F9-4E8B-8087-8E8F01451D49}" destId="{988D5E24-66E5-4F18-BB58-2A61DF095198}" srcOrd="0" destOrd="0" presId="urn:microsoft.com/office/officeart/2018/2/layout/IconVerticalSolidList"/>
    <dgm:cxn modelId="{469B592A-4B6A-472F-B6DF-5342E290550C}" type="presParOf" srcId="{91AD75E6-14F9-4E8B-8087-8E8F01451D49}" destId="{F92EC7EF-377F-4E8C-A629-31101F39E801}" srcOrd="1" destOrd="0" presId="urn:microsoft.com/office/officeart/2018/2/layout/IconVerticalSolidList"/>
    <dgm:cxn modelId="{57D80275-9F1E-4CB5-9319-B34822D90A98}" type="presParOf" srcId="{91AD75E6-14F9-4E8B-8087-8E8F01451D49}" destId="{B1F21F55-118E-44DA-B6FA-1023E55CDB6C}" srcOrd="2" destOrd="0" presId="urn:microsoft.com/office/officeart/2018/2/layout/IconVerticalSolidList"/>
    <dgm:cxn modelId="{63C7AB95-21C7-41F6-BF33-5CA046E89821}" type="presParOf" srcId="{91AD75E6-14F9-4E8B-8087-8E8F01451D49}" destId="{D5D96849-CFA5-40A6-A2E0-FE7C2C62ED5E}" srcOrd="3" destOrd="0" presId="urn:microsoft.com/office/officeart/2018/2/layout/IconVerticalSolidList"/>
    <dgm:cxn modelId="{A2FAD4B1-3E10-4BA6-840D-56D97BAE8E88}" type="presParOf" srcId="{1FAB2E2D-F39C-4F57-B226-B28027155366}" destId="{320E2A25-1B2E-4B10-A068-91BC0852DDA8}" srcOrd="3" destOrd="0" presId="urn:microsoft.com/office/officeart/2018/2/layout/IconVerticalSolidList"/>
    <dgm:cxn modelId="{B0358948-90C7-47C4-BCA9-A89F3F655257}" type="presParOf" srcId="{1FAB2E2D-F39C-4F57-B226-B28027155366}" destId="{50B38F0D-4727-4C2D-8EBD-F9784728D4FF}" srcOrd="4" destOrd="0" presId="urn:microsoft.com/office/officeart/2018/2/layout/IconVerticalSolidList"/>
    <dgm:cxn modelId="{15D41CCB-A8E7-4CC4-9B35-146D648946A3}" type="presParOf" srcId="{50B38F0D-4727-4C2D-8EBD-F9784728D4FF}" destId="{41B2AF56-BCC3-4642-A8A1-B089D23E1FBA}" srcOrd="0" destOrd="0" presId="urn:microsoft.com/office/officeart/2018/2/layout/IconVerticalSolidList"/>
    <dgm:cxn modelId="{56527D3A-B2D8-4460-B2C3-62B2B53DC76E}" type="presParOf" srcId="{50B38F0D-4727-4C2D-8EBD-F9784728D4FF}" destId="{1F0142F3-22C1-41C5-82B3-E5DAFAC9C74A}" srcOrd="1" destOrd="0" presId="urn:microsoft.com/office/officeart/2018/2/layout/IconVerticalSolidList"/>
    <dgm:cxn modelId="{16176E60-7B3C-416D-B5B8-6754D76D3454}" type="presParOf" srcId="{50B38F0D-4727-4C2D-8EBD-F9784728D4FF}" destId="{8ED73F49-3E4E-4A2A-851E-9C126F494F76}" srcOrd="2" destOrd="0" presId="urn:microsoft.com/office/officeart/2018/2/layout/IconVerticalSolidList"/>
    <dgm:cxn modelId="{6F3B84A3-C865-480C-8AEF-3C48912DBEEE}" type="presParOf" srcId="{50B38F0D-4727-4C2D-8EBD-F9784728D4FF}" destId="{2B6C0428-DBDB-4A7C-9AD0-2490D1153F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5D22-C3FC-4F60-8E94-E7F24E2FC799}">
      <dsp:nvSpPr>
        <dsp:cNvPr id="0" name=""/>
        <dsp:cNvSpPr/>
      </dsp:nvSpPr>
      <dsp:spPr>
        <a:xfrm>
          <a:off x="0" y="473"/>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C57DB-6F7D-4D9B-9905-FB58D0E6A803}">
      <dsp:nvSpPr>
        <dsp:cNvPr id="0" name=""/>
        <dsp:cNvSpPr/>
      </dsp:nvSpPr>
      <dsp:spPr>
        <a:xfrm>
          <a:off x="335327" y="249891"/>
          <a:ext cx="609686" cy="609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D447742-0498-4B19-A3C2-5283E6E65456}">
      <dsp:nvSpPr>
        <dsp:cNvPr id="0" name=""/>
        <dsp:cNvSpPr/>
      </dsp:nvSpPr>
      <dsp:spPr>
        <a:xfrm>
          <a:off x="1280342" y="473"/>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1111250">
            <a:lnSpc>
              <a:spcPct val="100000"/>
            </a:lnSpc>
            <a:spcBef>
              <a:spcPct val="0"/>
            </a:spcBef>
            <a:spcAft>
              <a:spcPct val="35000"/>
            </a:spcAft>
            <a:buNone/>
          </a:pPr>
          <a:r>
            <a:rPr lang="en-US" sz="2500" kern="1200" dirty="0"/>
            <a:t>Review Various Benefit Programs</a:t>
          </a:r>
        </a:p>
      </dsp:txBody>
      <dsp:txXfrm>
        <a:off x="1280342" y="473"/>
        <a:ext cx="7316325" cy="1108521"/>
      </dsp:txXfrm>
    </dsp:sp>
    <dsp:sp modelId="{988D5E24-66E5-4F18-BB58-2A61DF095198}">
      <dsp:nvSpPr>
        <dsp:cNvPr id="0" name=""/>
        <dsp:cNvSpPr/>
      </dsp:nvSpPr>
      <dsp:spPr>
        <a:xfrm>
          <a:off x="0" y="1386125"/>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EC7EF-377F-4E8C-A629-31101F39E801}">
      <dsp:nvSpPr>
        <dsp:cNvPr id="0" name=""/>
        <dsp:cNvSpPr/>
      </dsp:nvSpPr>
      <dsp:spPr>
        <a:xfrm>
          <a:off x="335327" y="1635543"/>
          <a:ext cx="609686" cy="609686"/>
        </a:xfrm>
        <a:prstGeom prst="rect">
          <a:avLst/>
        </a:prstGeom>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5D96849-CFA5-40A6-A2E0-FE7C2C62ED5E}">
      <dsp:nvSpPr>
        <dsp:cNvPr id="0" name=""/>
        <dsp:cNvSpPr/>
      </dsp:nvSpPr>
      <dsp:spPr>
        <a:xfrm>
          <a:off x="1280342" y="1386125"/>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1111250">
            <a:lnSpc>
              <a:spcPct val="100000"/>
            </a:lnSpc>
            <a:spcBef>
              <a:spcPct val="0"/>
            </a:spcBef>
            <a:spcAft>
              <a:spcPct val="35000"/>
            </a:spcAft>
            <a:buNone/>
          </a:pPr>
          <a:r>
            <a:rPr lang="en-US" sz="2500" kern="1200" dirty="0"/>
            <a:t>What Needs to be Reported</a:t>
          </a:r>
        </a:p>
      </dsp:txBody>
      <dsp:txXfrm>
        <a:off x="1280342" y="1386125"/>
        <a:ext cx="7316325" cy="1108521"/>
      </dsp:txXfrm>
    </dsp:sp>
    <dsp:sp modelId="{41B2AF56-BCC3-4642-A8A1-B089D23E1FBA}">
      <dsp:nvSpPr>
        <dsp:cNvPr id="0" name=""/>
        <dsp:cNvSpPr/>
      </dsp:nvSpPr>
      <dsp:spPr>
        <a:xfrm>
          <a:off x="0" y="2771777"/>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142F3-22C1-41C5-82B3-E5DAFAC9C74A}">
      <dsp:nvSpPr>
        <dsp:cNvPr id="0" name=""/>
        <dsp:cNvSpPr/>
      </dsp:nvSpPr>
      <dsp:spPr>
        <a:xfrm>
          <a:off x="335327" y="3021195"/>
          <a:ext cx="609686" cy="609686"/>
        </a:xfrm>
        <a:prstGeom prst="rect">
          <a:avLst/>
        </a:prstGeom>
        <a:blipFill>
          <a:blip xmlns:r="http://schemas.openxmlformats.org/officeDocument/2006/relationships" r:embed="rId1">
            <a:extLst>
              <a:ext uri="{96DAC541-7B7A-43D3-8B79-37D633B846F1}">
                <asvg:svgBlip xmlns:asvg="http://schemas.microsoft.com/office/drawing/2016/SVG/main" r:embed="rId3"/>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B6C0428-DBDB-4A7C-9AD0-2490D1153FAB}">
      <dsp:nvSpPr>
        <dsp:cNvPr id="0" name=""/>
        <dsp:cNvSpPr/>
      </dsp:nvSpPr>
      <dsp:spPr>
        <a:xfrm>
          <a:off x="1280342" y="2771777"/>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1111250">
            <a:lnSpc>
              <a:spcPct val="100000"/>
            </a:lnSpc>
            <a:spcBef>
              <a:spcPct val="0"/>
            </a:spcBef>
            <a:spcAft>
              <a:spcPct val="35000"/>
            </a:spcAft>
            <a:buNone/>
          </a:pPr>
          <a:r>
            <a:rPr lang="en-US" sz="2500" kern="1200" dirty="0"/>
            <a:t>How to Report </a:t>
          </a:r>
        </a:p>
      </dsp:txBody>
      <dsp:txXfrm>
        <a:off x="1280342" y="2771777"/>
        <a:ext cx="7316325" cy="11085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34374-1BB5-4039-98ED-685B5E1835FD}"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D5775-D995-4095-8ED5-975F208C5F0B}" type="slidenum">
              <a:rPr lang="en-US" smtClean="0"/>
              <a:t>‹#›</a:t>
            </a:fld>
            <a:endParaRPr lang="en-US"/>
          </a:p>
        </p:txBody>
      </p:sp>
    </p:spTree>
    <p:extLst>
      <p:ext uri="{BB962C8B-B14F-4D97-AF65-F5344CB8AC3E}">
        <p14:creationId xmlns:p14="http://schemas.microsoft.com/office/powerpoint/2010/main" val="41146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D5775-D995-4095-8ED5-975F208C5F0B}" type="slidenum">
              <a:rPr lang="en-US" smtClean="0"/>
              <a:t>1</a:t>
            </a:fld>
            <a:endParaRPr lang="en-US"/>
          </a:p>
        </p:txBody>
      </p:sp>
    </p:spTree>
    <p:extLst>
      <p:ext uri="{BB962C8B-B14F-4D97-AF65-F5344CB8AC3E}">
        <p14:creationId xmlns:p14="http://schemas.microsoft.com/office/powerpoint/2010/main" val="228347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D5775-D995-4095-8ED5-975F208C5F0B}" type="slidenum">
              <a:rPr lang="en-US" smtClean="0"/>
              <a:t>6</a:t>
            </a:fld>
            <a:endParaRPr lang="en-US"/>
          </a:p>
        </p:txBody>
      </p:sp>
    </p:spTree>
    <p:extLst>
      <p:ext uri="{BB962C8B-B14F-4D97-AF65-F5344CB8AC3E}">
        <p14:creationId xmlns:p14="http://schemas.microsoft.com/office/powerpoint/2010/main" val="396746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D5775-D995-4095-8ED5-975F208C5F0B}" type="slidenum">
              <a:rPr lang="en-US" smtClean="0"/>
              <a:t>7</a:t>
            </a:fld>
            <a:endParaRPr lang="en-US"/>
          </a:p>
        </p:txBody>
      </p:sp>
    </p:spTree>
    <p:extLst>
      <p:ext uri="{BB962C8B-B14F-4D97-AF65-F5344CB8AC3E}">
        <p14:creationId xmlns:p14="http://schemas.microsoft.com/office/powerpoint/2010/main" val="208273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0E328C-AE30-4C9C-A29B-EBACC64C4C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82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0E328C-AE30-4C9C-A29B-EBACC64C4C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77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FPL chart on next page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0E328C-AE30-4C9C-A29B-EBACC64C4C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70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23407-B97D-FF7A-AB2F-8F964104C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13C95-1471-6A99-8CD8-157577628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F010F-0476-9918-4CE0-E8BA3BBF8A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626E16-01A7-C178-80E9-A747A88C821C}"/>
              </a:ext>
            </a:extLst>
          </p:cNvPr>
          <p:cNvSpPr>
            <a:spLocks noGrp="1"/>
          </p:cNvSpPr>
          <p:nvPr>
            <p:ph type="sldNum" sz="quarter" idx="5"/>
          </p:nvPr>
        </p:nvSpPr>
        <p:spPr/>
        <p:txBody>
          <a:bodyPr/>
          <a:lstStyle/>
          <a:p>
            <a:fld id="{7E7D5775-D995-4095-8ED5-975F208C5F0B}" type="slidenum">
              <a:rPr lang="en-US" smtClean="0"/>
              <a:t>50</a:t>
            </a:fld>
            <a:endParaRPr lang="en-US"/>
          </a:p>
        </p:txBody>
      </p:sp>
    </p:spTree>
    <p:extLst>
      <p:ext uri="{BB962C8B-B14F-4D97-AF65-F5344CB8AC3E}">
        <p14:creationId xmlns:p14="http://schemas.microsoft.com/office/powerpoint/2010/main" val="127484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B8EF-70B8-4868-9A88-DC31B0378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4FE7D-0C9C-4C33-B7AC-C3174F770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F6E7B5-E29E-4BB7-991A-9171AE3EA05E}"/>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5" name="Footer Placeholder 4">
            <a:extLst>
              <a:ext uri="{FF2B5EF4-FFF2-40B4-BE49-F238E27FC236}">
                <a16:creationId xmlns:a16="http://schemas.microsoft.com/office/drawing/2014/main" id="{C8FDBFFD-C3A4-4071-AD0E-A81B607E9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EE709-3BAC-4337-BF1F-247F461F9584}"/>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255849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20BD-ABF0-4533-BF9C-A8A21C986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B6EBDB-4F4C-4F81-A2A9-080072594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9EEC0-59E2-4B8C-BE5F-82139FC524DE}"/>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5" name="Footer Placeholder 4">
            <a:extLst>
              <a:ext uri="{FF2B5EF4-FFF2-40B4-BE49-F238E27FC236}">
                <a16:creationId xmlns:a16="http://schemas.microsoft.com/office/drawing/2014/main" id="{48F66C05-C30D-4C52-BF84-4CDD8B83B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7249A-D803-459C-BF4F-71481AF65569}"/>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273632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6C179-8892-4376-9AA7-F7C66A7CEF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3131A-79A0-46C7-B62E-0528B0818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17BB8-DB6A-4CAA-B656-595BC460917C}"/>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5" name="Footer Placeholder 4">
            <a:extLst>
              <a:ext uri="{FF2B5EF4-FFF2-40B4-BE49-F238E27FC236}">
                <a16:creationId xmlns:a16="http://schemas.microsoft.com/office/drawing/2014/main" id="{F5774ADD-9EC5-412D-AE25-59E61F5A7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37BBB-F608-4F06-9454-D07D032D7545}"/>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417428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214356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188309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933953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BBC99B-7C00-49E2-9FFF-D74906CAA431}"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237244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BBC99B-7C00-49E2-9FFF-D74906CAA431}"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361663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BC99B-7C00-49E2-9FFF-D74906CAA431}"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1110718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BC99B-7C00-49E2-9FFF-D74906CAA431}"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36132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BBC99B-7C00-49E2-9FFF-D74906CAA431}"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369486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ABD8-2DAF-4C4C-83DA-CFA72F2A4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55181-DCCD-4383-BDF1-B932EF88D7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089DB-FA68-42C8-AE1C-8A5651131852}"/>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5" name="Footer Placeholder 4">
            <a:extLst>
              <a:ext uri="{FF2B5EF4-FFF2-40B4-BE49-F238E27FC236}">
                <a16:creationId xmlns:a16="http://schemas.microsoft.com/office/drawing/2014/main" id="{4EE7D841-0DDD-49F1-9C0D-0D56EC414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40329-A1BD-4EEC-BD42-92FA1AB74DE4}"/>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4097032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78D4B-6ED6-430C-9356-AE28816FC80D}" type="slidenum">
              <a:rPr lang="en-US" smtClean="0"/>
              <a:t>‹#›</a:t>
            </a:fld>
            <a:endParaRPr lang="en-US"/>
          </a:p>
        </p:txBody>
      </p:sp>
      <p:sp>
        <p:nvSpPr>
          <p:cNvPr id="5" name="Date Placeholder 4"/>
          <p:cNvSpPr>
            <a:spLocks noGrp="1"/>
          </p:cNvSpPr>
          <p:nvPr>
            <p:ph type="dt" sz="half" idx="10"/>
          </p:nvPr>
        </p:nvSpPr>
        <p:spPr/>
        <p:txBody>
          <a:bodyPr/>
          <a:lstStyle/>
          <a:p>
            <a:fld id="{3ABBC99B-7C00-49E2-9FFF-D74906CAA431}" type="datetimeFigureOut">
              <a:rPr lang="en-US" smtClean="0"/>
              <a:t>3/26/2024</a:t>
            </a:fld>
            <a:endParaRPr lang="en-US"/>
          </a:p>
        </p:txBody>
      </p:sp>
    </p:spTree>
    <p:extLst>
      <p:ext uri="{BB962C8B-B14F-4D97-AF65-F5344CB8AC3E}">
        <p14:creationId xmlns:p14="http://schemas.microsoft.com/office/powerpoint/2010/main" val="31612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52831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200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203116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9768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3084888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3254265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BC99B-7C00-49E2-9FFF-D74906CAA43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78D4B-6ED6-430C-9356-AE28816FC80D}" type="slidenum">
              <a:rPr lang="en-US" smtClean="0"/>
              <a:t>‹#›</a:t>
            </a:fld>
            <a:endParaRPr lang="en-US"/>
          </a:p>
        </p:txBody>
      </p:sp>
    </p:spTree>
    <p:extLst>
      <p:ext uri="{BB962C8B-B14F-4D97-AF65-F5344CB8AC3E}">
        <p14:creationId xmlns:p14="http://schemas.microsoft.com/office/powerpoint/2010/main" val="168449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0A4B-E404-4330-A617-BADE9D919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8B0A65-D860-4BFD-8A2D-E75AA49CD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A0BBAA-FE1E-4C42-806E-A23A0A1117FD}"/>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5" name="Footer Placeholder 4">
            <a:extLst>
              <a:ext uri="{FF2B5EF4-FFF2-40B4-BE49-F238E27FC236}">
                <a16:creationId xmlns:a16="http://schemas.microsoft.com/office/drawing/2014/main" id="{C505398E-FB9D-4843-A696-9779D5584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F0805-454A-424D-874E-2DDAEE34B12F}"/>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393287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40FF-BAC2-497E-A0BB-24E0BA856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5BD26-8046-4690-A967-1445C375E8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CE58D-E9FC-4416-B303-ADD42AD45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77917-DD5D-44BA-8988-00ABE052D907}"/>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6" name="Footer Placeholder 5">
            <a:extLst>
              <a:ext uri="{FF2B5EF4-FFF2-40B4-BE49-F238E27FC236}">
                <a16:creationId xmlns:a16="http://schemas.microsoft.com/office/drawing/2014/main" id="{B30CE05C-9B14-4BFC-BB92-EE42158C7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F75C1-D125-4BF8-9CDD-C2810DAF6CA8}"/>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130641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7FB8-202A-4E6B-858E-B2E2AC0E06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6498C7-C404-4ACA-830F-B9CBD6333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81235-CB49-4DD4-836D-43074D64A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06AFE4-3C1D-4FD6-89CB-3D8EEC215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746B1-A80D-4A84-9157-8707AB4B0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C29B25-F9E0-4CE9-9B54-10C6FE1F3CE9}"/>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8" name="Footer Placeholder 7">
            <a:extLst>
              <a:ext uri="{FF2B5EF4-FFF2-40B4-BE49-F238E27FC236}">
                <a16:creationId xmlns:a16="http://schemas.microsoft.com/office/drawing/2014/main" id="{F48F4BB5-316C-48C1-A41E-D0CB42BA2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CB838E-1E23-4E99-9254-D5C3F595DB1B}"/>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206485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F9B4-1C0B-4652-BBAF-E20DB2BAB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FF596-8276-4811-AE46-811EAD6D0797}"/>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4" name="Footer Placeholder 3">
            <a:extLst>
              <a:ext uri="{FF2B5EF4-FFF2-40B4-BE49-F238E27FC236}">
                <a16:creationId xmlns:a16="http://schemas.microsoft.com/office/drawing/2014/main" id="{F3E27DF1-296E-4671-A688-0765815ABF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EDE2F-3FFF-4F45-AED1-74B037F63BE0}"/>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375540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D5912-4B8A-4CE9-8E65-1B01C32B7D8A}"/>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3" name="Footer Placeholder 2">
            <a:extLst>
              <a:ext uri="{FF2B5EF4-FFF2-40B4-BE49-F238E27FC236}">
                <a16:creationId xmlns:a16="http://schemas.microsoft.com/office/drawing/2014/main" id="{B3EAD598-B68D-4D44-A1FB-70CF34C7D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D3B128-ACFC-4395-8C44-D513F452046D}"/>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394016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E362-1169-447E-9066-1DD0B1C15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44FA1A-2B64-458E-9A2E-CCAAD59D8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5F4D0A-A1B9-44BF-8DB1-083AEE1D3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B51FC-AE7B-48EE-9E56-7C39CDD93137}"/>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6" name="Footer Placeholder 5">
            <a:extLst>
              <a:ext uri="{FF2B5EF4-FFF2-40B4-BE49-F238E27FC236}">
                <a16:creationId xmlns:a16="http://schemas.microsoft.com/office/drawing/2014/main" id="{FBAAEAC5-EE7C-42EB-816D-E453CA321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D3A86-7929-49FA-93CB-E57BE06A7B12}"/>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35664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1CF0-6232-4064-AD50-C6E48AFEC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11B6B2-9A5E-4AB8-907D-4EEFB6539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3B4BE5-7D17-4852-8836-E485818AA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F99E8-BF28-43CA-BCBC-DDEAA423163F}"/>
              </a:ext>
            </a:extLst>
          </p:cNvPr>
          <p:cNvSpPr>
            <a:spLocks noGrp="1"/>
          </p:cNvSpPr>
          <p:nvPr>
            <p:ph type="dt" sz="half" idx="10"/>
          </p:nvPr>
        </p:nvSpPr>
        <p:spPr/>
        <p:txBody>
          <a:bodyPr/>
          <a:lstStyle/>
          <a:p>
            <a:fld id="{892ADE0E-0BA9-4960-92E8-D680F3355473}" type="datetimeFigureOut">
              <a:rPr lang="en-US" smtClean="0"/>
              <a:t>3/26/2024</a:t>
            </a:fld>
            <a:endParaRPr lang="en-US"/>
          </a:p>
        </p:txBody>
      </p:sp>
      <p:sp>
        <p:nvSpPr>
          <p:cNvPr id="6" name="Footer Placeholder 5">
            <a:extLst>
              <a:ext uri="{FF2B5EF4-FFF2-40B4-BE49-F238E27FC236}">
                <a16:creationId xmlns:a16="http://schemas.microsoft.com/office/drawing/2014/main" id="{92F6DCAC-6F6B-44D8-9C9F-50C979AFE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7A2D3-5419-4E7B-B1C9-8B445DD7A62C}"/>
              </a:ext>
            </a:extLst>
          </p:cNvPr>
          <p:cNvSpPr>
            <a:spLocks noGrp="1"/>
          </p:cNvSpPr>
          <p:nvPr>
            <p:ph type="sldNum" sz="quarter" idx="12"/>
          </p:nvPr>
        </p:nvSpPr>
        <p:spPr/>
        <p:txBody>
          <a:bodyPr/>
          <a:lstStyle/>
          <a:p>
            <a:fld id="{2D2D227C-19AF-47E7-A29D-945809F9C3B4}" type="slidenum">
              <a:rPr lang="en-US" smtClean="0"/>
              <a:t>‹#›</a:t>
            </a:fld>
            <a:endParaRPr lang="en-US"/>
          </a:p>
        </p:txBody>
      </p:sp>
    </p:spTree>
    <p:extLst>
      <p:ext uri="{BB962C8B-B14F-4D97-AF65-F5344CB8AC3E}">
        <p14:creationId xmlns:p14="http://schemas.microsoft.com/office/powerpoint/2010/main" val="146490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C7BE1-5881-4D27-AFFF-58FB72692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5ADB4-8AA8-41A9-B312-AB9E43BD4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3B84E-2391-4229-B676-C5E2E5177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ADE0E-0BA9-4960-92E8-D680F3355473}" type="datetimeFigureOut">
              <a:rPr lang="en-US" smtClean="0"/>
              <a:t>3/26/2024</a:t>
            </a:fld>
            <a:endParaRPr lang="en-US"/>
          </a:p>
        </p:txBody>
      </p:sp>
      <p:sp>
        <p:nvSpPr>
          <p:cNvPr id="5" name="Footer Placeholder 4">
            <a:extLst>
              <a:ext uri="{FF2B5EF4-FFF2-40B4-BE49-F238E27FC236}">
                <a16:creationId xmlns:a16="http://schemas.microsoft.com/office/drawing/2014/main" id="{80DC73F9-2AED-4842-9853-A19208C5E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0F0696-F685-4A3D-BE99-AB66EFF3B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D227C-19AF-47E7-A29D-945809F9C3B4}" type="slidenum">
              <a:rPr lang="en-US" smtClean="0"/>
              <a:t>‹#›</a:t>
            </a:fld>
            <a:endParaRPr lang="en-US"/>
          </a:p>
        </p:txBody>
      </p:sp>
    </p:spTree>
    <p:extLst>
      <p:ext uri="{BB962C8B-B14F-4D97-AF65-F5344CB8AC3E}">
        <p14:creationId xmlns:p14="http://schemas.microsoft.com/office/powerpoint/2010/main" val="1314273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BBC99B-7C00-49E2-9FFF-D74906CAA431}" type="datetimeFigureOut">
              <a:rPr lang="en-US" smtClean="0"/>
              <a:t>3/26/2024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A78D4B-6ED6-430C-9356-AE28816FC80D}" type="slidenum">
              <a:rPr lang="en-US" smtClean="0"/>
              <a:t>‹#›</a:t>
            </a:fld>
            <a:endParaRPr lang="en-US"/>
          </a:p>
        </p:txBody>
      </p:sp>
    </p:spTree>
    <p:extLst>
      <p:ext uri="{BB962C8B-B14F-4D97-AF65-F5344CB8AC3E}">
        <p14:creationId xmlns:p14="http://schemas.microsoft.com/office/powerpoint/2010/main" val="10562223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secure.ssa.gov/ICON/main.jsp#officeResults"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utm_medium=email&amp;utm_source=govdelivery&amp;v=3g_9I1C6SYw&amp;feature=youtu.be"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jfs.ohio.gov/about/local-agencies-directory"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sp.benefits.ohio.gov/apspssp/ssp.portal/login/doView" TargetMode="Externa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hyperlink" Target="https://www.hud.gov/sites/dfiles/PIH/documents/PHA_Contact_Report_OH.pdf"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hyperlink" Target="https://codes.ohio.gov/ohio-administrative-code/5101:4" TargetMode="External"/><Relationship Id="rId3" Type="http://schemas.openxmlformats.org/officeDocument/2006/relationships/hyperlink" Target="https://www.ssa.gov/ssi/wage-reporting.html" TargetMode="External"/><Relationship Id="rId7" Type="http://schemas.openxmlformats.org/officeDocument/2006/relationships/hyperlink" Target="https://codes.ohio.gov/ohio-administrative-code/5160" TargetMode="External"/><Relationship Id="rId2" Type="http://schemas.openxmlformats.org/officeDocument/2006/relationships/hyperlink" Target="https://www.ssa.gov/forms/" TargetMode="External"/><Relationship Id="rId1" Type="http://schemas.openxmlformats.org/officeDocument/2006/relationships/slideLayout" Target="../slideLayouts/slideLayout13.xml"/><Relationship Id="rId6" Type="http://schemas.openxmlformats.org/officeDocument/2006/relationships/hyperlink" Target="https://secure.ssa.gov/ICON/main.jsp#officeResults" TargetMode="External"/><Relationship Id="rId5" Type="http://schemas.openxmlformats.org/officeDocument/2006/relationships/hyperlink" Target="https://www.ssa.gov/OP_Home/handbook/handbook.html" TargetMode="External"/><Relationship Id="rId10" Type="http://schemas.openxmlformats.org/officeDocument/2006/relationships/hyperlink" Target="https://www.hud.gov/sites/dfiles/PIH/documents/PHA_Contact_Report_OH.pdf" TargetMode="External"/><Relationship Id="rId4" Type="http://schemas.openxmlformats.org/officeDocument/2006/relationships/hyperlink" Target="https://www.youtube.com/watch?v=3g_9I1C6SYw" TargetMode="External"/><Relationship Id="rId9" Type="http://schemas.openxmlformats.org/officeDocument/2006/relationships/hyperlink" Target="https://jfs.ohio.gov/about/local-agencies-directory"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hioemploymentfirst.org/storage/ocali-ims-sites/ocali-ims-ef/documents/FearFactorDOCFINALDRAF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hioemploymentfirst.org/disability-benefits/confronting-fears-of-working-benefits-with-facts-evaluation-action-and-result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 name="Picture 4" descr="A yellow sign with black text&#10;&#10;Description automatically generated with low confidence">
            <a:extLst>
              <a:ext uri="{FF2B5EF4-FFF2-40B4-BE49-F238E27FC236}">
                <a16:creationId xmlns:a16="http://schemas.microsoft.com/office/drawing/2014/main" id="{EF60A5A0-9B99-4C9F-9EBD-1AEF8D296059}"/>
              </a:ext>
            </a:extLst>
          </p:cNvPr>
          <p:cNvPicPr>
            <a:picLocks noChangeAspect="1"/>
          </p:cNvPicPr>
          <p:nvPr/>
        </p:nvPicPr>
        <p:blipFill rotWithShape="1">
          <a:blip r:embed="rId3">
            <a:extLst>
              <a:ext uri="{28A0092B-C50C-407E-A947-70E740481C1C}">
                <a14:useLocalDpi xmlns:a14="http://schemas.microsoft.com/office/drawing/2010/main" val="0"/>
              </a:ext>
            </a:extLst>
          </a:blip>
          <a:srcRect t="13492" b="5880"/>
          <a:stretch/>
        </p:blipFill>
        <p:spPr>
          <a:xfrm>
            <a:off x="0" y="0"/>
            <a:ext cx="12192031" cy="4915066"/>
          </a:xfrm>
          <a:prstGeom prst="rect">
            <a:avLst/>
          </a:prstGeom>
        </p:spPr>
      </p:pic>
      <p:sp>
        <p:nvSpPr>
          <p:cNvPr id="2" name="Title 1"/>
          <p:cNvSpPr>
            <a:spLocks noGrp="1"/>
          </p:cNvSpPr>
          <p:nvPr>
            <p:ph type="ctrTitle"/>
          </p:nvPr>
        </p:nvSpPr>
        <p:spPr>
          <a:xfrm>
            <a:off x="443653" y="5875020"/>
            <a:ext cx="11304694" cy="822960"/>
          </a:xfrm>
          <a:noFill/>
        </p:spPr>
        <p:txBody>
          <a:bodyPr>
            <a:noAutofit/>
          </a:bodyPr>
          <a:lstStyle/>
          <a:p>
            <a:r>
              <a:rPr lang="en-US" sz="4000" b="1" dirty="0">
                <a:solidFill>
                  <a:srgbClr val="000000"/>
                </a:solidFill>
                <a:effectLst/>
                <a:latin typeface="Calibri" panose="020F0502020204030204" pitchFamily="34" charset="0"/>
                <a:ea typeface="Calibri" panose="020F0502020204030204" pitchFamily="34" charset="0"/>
              </a:rPr>
              <a:t> </a:t>
            </a:r>
            <a:br>
              <a:rPr lang="en-US" sz="4000" b="1" dirty="0">
                <a:solidFill>
                  <a:srgbClr val="000000"/>
                </a:solidFill>
                <a:effectLst/>
                <a:latin typeface="Calibri" panose="020F0502020204030204" pitchFamily="34" charset="0"/>
                <a:ea typeface="Calibri" panose="020F0502020204030204" pitchFamily="34" charset="0"/>
              </a:rPr>
            </a:br>
            <a:br>
              <a:rPr lang="en-US" sz="4000" b="1" dirty="0">
                <a:solidFill>
                  <a:srgbClr val="000000"/>
                </a:solidFill>
                <a:effectLst/>
                <a:latin typeface="Calibri" panose="020F0502020204030204" pitchFamily="34" charset="0"/>
                <a:ea typeface="Calibri" panose="020F0502020204030204" pitchFamily="34" charset="0"/>
              </a:rPr>
            </a:br>
            <a:br>
              <a:rPr lang="en-US" sz="4000" b="1" dirty="0">
                <a:solidFill>
                  <a:srgbClr val="000000"/>
                </a:solidFill>
                <a:effectLst/>
                <a:latin typeface="Calibri" panose="020F0502020204030204" pitchFamily="34" charset="0"/>
                <a:ea typeface="Calibri" panose="020F0502020204030204" pitchFamily="34" charset="0"/>
              </a:rPr>
            </a:br>
            <a:br>
              <a:rPr lang="en-US" sz="4000" b="1" dirty="0">
                <a:solidFill>
                  <a:srgbClr val="000000"/>
                </a:solidFill>
                <a:effectLst/>
                <a:latin typeface="Calibri" panose="020F0502020204030204" pitchFamily="34" charset="0"/>
                <a:ea typeface="Calibri" panose="020F0502020204030204" pitchFamily="34" charset="0"/>
              </a:rPr>
            </a:br>
            <a:br>
              <a:rPr lang="en-US" sz="3500" b="1" dirty="0">
                <a:solidFill>
                  <a:srgbClr val="000000"/>
                </a:solidFill>
                <a:effectLst/>
                <a:latin typeface="Calibri" panose="020F0502020204030204" pitchFamily="34" charset="0"/>
                <a:ea typeface="Calibri" panose="020F0502020204030204" pitchFamily="34" charset="0"/>
              </a:rPr>
            </a:br>
            <a:br>
              <a:rPr lang="en-US" sz="3500" b="1" dirty="0">
                <a:solidFill>
                  <a:srgbClr val="000000"/>
                </a:solidFill>
                <a:latin typeface="Calibri" panose="020F0502020204030204" pitchFamily="34" charset="0"/>
                <a:ea typeface="Calibri" panose="020F0502020204030204" pitchFamily="34" charset="0"/>
              </a:rPr>
            </a:br>
            <a:br>
              <a:rPr lang="en-US" sz="3500" b="1" dirty="0">
                <a:solidFill>
                  <a:srgbClr val="000000"/>
                </a:solidFill>
                <a:latin typeface="Calibri" panose="020F0502020204030204" pitchFamily="34" charset="0"/>
                <a:ea typeface="Calibri" panose="020F0502020204030204" pitchFamily="34" charset="0"/>
              </a:rPr>
            </a:br>
            <a:r>
              <a:rPr lang="en-US" sz="3500" b="1" dirty="0">
                <a:solidFill>
                  <a:srgbClr val="000000"/>
                </a:solidFill>
                <a:latin typeface="Calibri" panose="020F0502020204030204" pitchFamily="34" charset="0"/>
                <a:ea typeface="Calibri" panose="020F0502020204030204" pitchFamily="34" charset="0"/>
              </a:rPr>
              <a:t>Season 4</a:t>
            </a:r>
            <a:br>
              <a:rPr lang="en-US" sz="3500" b="1" dirty="0">
                <a:solidFill>
                  <a:srgbClr val="000000"/>
                </a:solidFill>
                <a:latin typeface="Calibri" panose="020F0502020204030204" pitchFamily="34" charset="0"/>
                <a:ea typeface="Calibri" panose="020F0502020204030204" pitchFamily="34" charset="0"/>
              </a:rPr>
            </a:br>
            <a:r>
              <a:rPr lang="en-US" sz="3500" b="1" dirty="0">
                <a:solidFill>
                  <a:srgbClr val="000000"/>
                </a:solidFill>
                <a:effectLst/>
                <a:latin typeface="Calibri" panose="020F0502020204030204" pitchFamily="34" charset="0"/>
                <a:ea typeface="Calibri" panose="020F0502020204030204" pitchFamily="34" charset="0"/>
              </a:rPr>
              <a:t>Episode</a:t>
            </a:r>
            <a:r>
              <a:rPr lang="en-US" sz="3500" b="1" dirty="0">
                <a:solidFill>
                  <a:srgbClr val="000000"/>
                </a:solidFill>
                <a:latin typeface="Calibri" panose="020F0502020204030204" pitchFamily="34" charset="0"/>
                <a:ea typeface="Calibri" panose="020F0502020204030204" pitchFamily="34" charset="0"/>
              </a:rPr>
              <a:t> 9 </a:t>
            </a:r>
            <a:r>
              <a:rPr lang="en-US" sz="3500" b="1" dirty="0">
                <a:solidFill>
                  <a:srgbClr val="000000"/>
                </a:solidFill>
                <a:effectLst/>
                <a:latin typeface="Calibri" panose="020F0502020204030204" pitchFamily="34" charset="0"/>
                <a:ea typeface="Calibri" panose="020F0502020204030204" pitchFamily="34" charset="0"/>
              </a:rPr>
              <a:t>(March</a:t>
            </a:r>
            <a:r>
              <a:rPr lang="en-US" sz="3500" b="1" dirty="0">
                <a:solidFill>
                  <a:srgbClr val="000000"/>
                </a:solidFill>
                <a:latin typeface="Calibri" panose="020F0502020204030204" pitchFamily="34" charset="0"/>
                <a:ea typeface="Calibri" panose="020F0502020204030204" pitchFamily="34" charset="0"/>
              </a:rPr>
              <a:t> 26</a:t>
            </a:r>
            <a:r>
              <a:rPr lang="en-US" sz="3500" b="1" baseline="30000" dirty="0">
                <a:solidFill>
                  <a:srgbClr val="000000"/>
                </a:solidFill>
                <a:latin typeface="Calibri" panose="020F0502020204030204" pitchFamily="34" charset="0"/>
                <a:ea typeface="Calibri" panose="020F0502020204030204" pitchFamily="34" charset="0"/>
              </a:rPr>
              <a:t>th </a:t>
            </a:r>
            <a:r>
              <a:rPr lang="en-US" sz="3500" b="1" dirty="0">
                <a:solidFill>
                  <a:srgbClr val="000000"/>
                </a:solidFill>
                <a:effectLst/>
                <a:latin typeface="Calibri" panose="020F0502020204030204" pitchFamily="34" charset="0"/>
                <a:ea typeface="Calibri" panose="020F0502020204030204" pitchFamily="34" charset="0"/>
              </a:rPr>
              <a:t>2024 9am – 10:30 </a:t>
            </a:r>
            <a:r>
              <a:rPr lang="en-US" sz="3500" b="1" dirty="0">
                <a:solidFill>
                  <a:srgbClr val="000000"/>
                </a:solidFill>
                <a:latin typeface="Calibri" panose="020F0502020204030204" pitchFamily="34" charset="0"/>
                <a:ea typeface="Calibri" panose="020F0502020204030204" pitchFamily="34" charset="0"/>
              </a:rPr>
              <a:t>a</a:t>
            </a:r>
            <a:r>
              <a:rPr lang="en-US" sz="3500" b="1" dirty="0">
                <a:solidFill>
                  <a:srgbClr val="000000"/>
                </a:solidFill>
                <a:effectLst/>
                <a:latin typeface="Calibri" panose="020F0502020204030204" pitchFamily="34" charset="0"/>
                <a:ea typeface="Calibri" panose="020F0502020204030204" pitchFamily="34" charset="0"/>
              </a:rPr>
              <a:t>m):  </a:t>
            </a:r>
            <a:br>
              <a:rPr lang="en-US" sz="3500" b="1" dirty="0">
                <a:solidFill>
                  <a:srgbClr val="000000"/>
                </a:solidFill>
                <a:effectLst/>
                <a:latin typeface="Calibri" panose="020F0502020204030204" pitchFamily="34" charset="0"/>
                <a:ea typeface="Calibri" panose="020F0502020204030204" pitchFamily="34" charset="0"/>
              </a:rPr>
            </a:br>
            <a:r>
              <a:rPr lang="en-US" sz="3500" b="1" dirty="0">
                <a:solidFill>
                  <a:srgbClr val="000000"/>
                </a:solidFill>
                <a:latin typeface="Calibri" panose="020F0502020204030204" pitchFamily="34" charset="0"/>
                <a:ea typeface="Calibri" panose="020F0502020204030204" pitchFamily="34" charset="0"/>
              </a:rPr>
              <a:t>Reporting Requirements</a:t>
            </a:r>
            <a:endParaRPr lang="en-US" sz="4000" b="1" dirty="0">
              <a:solidFill>
                <a:srgbClr val="FFFFFF"/>
              </a:solidFill>
            </a:endParaRPr>
          </a:p>
        </p:txBody>
      </p:sp>
    </p:spTree>
    <p:extLst>
      <p:ext uri="{BB962C8B-B14F-4D97-AF65-F5344CB8AC3E}">
        <p14:creationId xmlns:p14="http://schemas.microsoft.com/office/powerpoint/2010/main" val="390699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B2A74-70AB-42E5-8A88-BBF83338818C}"/>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 </a:t>
            </a:r>
            <a:br>
              <a:rPr lang="en-US" b="1" dirty="0">
                <a:solidFill>
                  <a:srgbClr val="FFFFFF"/>
                </a:solidFill>
              </a:rPr>
            </a:br>
            <a:r>
              <a:rPr lang="en-US" b="1" dirty="0">
                <a:solidFill>
                  <a:srgbClr val="FFFFFF"/>
                </a:solidFill>
              </a:rPr>
              <a:t>“Fear Factor” Superstars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7BF33B-D73C-40BC-8C5C-FC45ADA7C6D4}"/>
              </a:ext>
            </a:extLst>
          </p:cNvPr>
          <p:cNvSpPr>
            <a:spLocks noGrp="1"/>
          </p:cNvSpPr>
          <p:nvPr>
            <p:ph idx="1"/>
          </p:nvPr>
        </p:nvSpPr>
        <p:spPr>
          <a:xfrm>
            <a:off x="4447308" y="591344"/>
            <a:ext cx="6906491" cy="5585619"/>
          </a:xfrm>
        </p:spPr>
        <p:txBody>
          <a:bodyPr anchor="ctr">
            <a:normAutofit/>
          </a:bodyPr>
          <a:lstStyle/>
          <a:p>
            <a:r>
              <a:rPr lang="en-US" b="1" dirty="0"/>
              <a:t>Paula Washek, Benefits and Supports Specialist, Clearwater Council of Government</a:t>
            </a:r>
          </a:p>
          <a:p>
            <a:r>
              <a:rPr lang="en-US" b="1" dirty="0"/>
              <a:t>Latosha Olinger, Work Incentives Coordinator, Warren County DD</a:t>
            </a:r>
          </a:p>
          <a:p>
            <a:r>
              <a:rPr lang="en-US" b="1" dirty="0"/>
              <a:t>Christine Brown, Clinical Research Assistant/Self Advocate Faculty, Ohio State </a:t>
            </a:r>
            <a:r>
              <a:rPr lang="en-US" b="1" dirty="0" err="1"/>
              <a:t>Nisonger</a:t>
            </a:r>
            <a:r>
              <a:rPr lang="en-US" b="1" dirty="0"/>
              <a:t> Center</a:t>
            </a:r>
          </a:p>
        </p:txBody>
      </p:sp>
    </p:spTree>
    <p:extLst>
      <p:ext uri="{BB962C8B-B14F-4D97-AF65-F5344CB8AC3E}">
        <p14:creationId xmlns:p14="http://schemas.microsoft.com/office/powerpoint/2010/main" val="389359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2775D7A6-CF20-E031-B614-5686A2F97D6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37BAB9-040F-4C98-EF19-D3694ED39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62727D7-8C27-B9B4-24BB-80AE3A42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7D1F7-69CF-DC8D-E3A6-2024935A5053}"/>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 </a:t>
            </a:r>
            <a:br>
              <a:rPr lang="en-US" b="1" dirty="0">
                <a:solidFill>
                  <a:srgbClr val="FFFFFF"/>
                </a:solidFill>
              </a:rPr>
            </a:br>
            <a:r>
              <a:rPr lang="en-US" b="1" dirty="0">
                <a:solidFill>
                  <a:srgbClr val="FFFFFF"/>
                </a:solidFill>
              </a:rPr>
              <a:t>“Fear Factor” Production Team </a:t>
            </a:r>
          </a:p>
        </p:txBody>
      </p:sp>
      <p:sp>
        <p:nvSpPr>
          <p:cNvPr id="21" name="Arc 20">
            <a:extLst>
              <a:ext uri="{FF2B5EF4-FFF2-40B4-BE49-F238E27FC236}">
                <a16:creationId xmlns:a16="http://schemas.microsoft.com/office/drawing/2014/main" id="{2C67CF5C-8FB5-AD90-D8A6-B086A3B4E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FBB610-9FCE-2CA7-870E-38C630C09967}"/>
              </a:ext>
            </a:extLst>
          </p:cNvPr>
          <p:cNvSpPr>
            <a:spLocks noGrp="1"/>
          </p:cNvSpPr>
          <p:nvPr>
            <p:ph idx="1"/>
          </p:nvPr>
        </p:nvSpPr>
        <p:spPr>
          <a:xfrm>
            <a:off x="4356776" y="464602"/>
            <a:ext cx="6906491" cy="5585619"/>
          </a:xfrm>
        </p:spPr>
        <p:txBody>
          <a:bodyPr anchor="ctr">
            <a:normAutofit lnSpcReduction="10000"/>
          </a:bodyPr>
          <a:lstStyle/>
          <a:p>
            <a:r>
              <a:rPr lang="en-US" b="1" dirty="0"/>
              <a:t>Elizabeth Risner, SSA Supervisor, Butler County Board of Developmental Disabilities</a:t>
            </a:r>
          </a:p>
          <a:p>
            <a:r>
              <a:rPr lang="en-US" b="1" dirty="0"/>
              <a:t>Christine Brown, Clinical Research Assistant/Self Advocate Faculty, Ohio State </a:t>
            </a:r>
            <a:r>
              <a:rPr lang="en-US" b="1" dirty="0" err="1"/>
              <a:t>Nisonger</a:t>
            </a:r>
            <a:r>
              <a:rPr lang="en-US" b="1" dirty="0"/>
              <a:t> Center</a:t>
            </a:r>
          </a:p>
          <a:p>
            <a:r>
              <a:rPr lang="en-US" b="1" dirty="0"/>
              <a:t>Nathan Turner, Advocacy Policy Specialist, Ohio Department of Developmental Disabilities</a:t>
            </a:r>
          </a:p>
          <a:p>
            <a:r>
              <a:rPr lang="en-US" b="1" dirty="0"/>
              <a:t>Tanya R. Chiles, Chiles Creations</a:t>
            </a:r>
          </a:p>
          <a:p>
            <a:r>
              <a:rPr lang="en-US" b="1" dirty="0"/>
              <a:t>Darenda Geer, Certified Work Incentive and Transitioning Youth Practitioner, DBS Consulting</a:t>
            </a:r>
          </a:p>
          <a:p>
            <a:r>
              <a:rPr lang="en-US" b="1" dirty="0"/>
              <a:t>Jeanne Ehmke, Work Incentives Consultant, Opportunities for Ohioans with Disabilities</a:t>
            </a:r>
          </a:p>
        </p:txBody>
      </p:sp>
    </p:spTree>
    <p:extLst>
      <p:ext uri="{BB962C8B-B14F-4D97-AF65-F5344CB8AC3E}">
        <p14:creationId xmlns:p14="http://schemas.microsoft.com/office/powerpoint/2010/main" val="352193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ign with black text&#10;&#10;Description automatically generated with low confidence">
            <a:extLst>
              <a:ext uri="{FF2B5EF4-FFF2-40B4-BE49-F238E27FC236}">
                <a16:creationId xmlns:a16="http://schemas.microsoft.com/office/drawing/2014/main" id="{DD4CF5D1-AA61-41CB-BB0F-0BB34974273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58" r="10553"/>
          <a:stretch/>
        </p:blipFill>
        <p:spPr>
          <a:xfrm>
            <a:off x="20" y="10"/>
            <a:ext cx="12191980" cy="6857990"/>
          </a:xfrm>
          <a:prstGeom prst="rect">
            <a:avLst/>
          </a:prstGeom>
        </p:spPr>
      </p:pic>
      <p:sp>
        <p:nvSpPr>
          <p:cNvPr id="2" name="Title 1">
            <a:extLst>
              <a:ext uri="{FF2B5EF4-FFF2-40B4-BE49-F238E27FC236}">
                <a16:creationId xmlns:a16="http://schemas.microsoft.com/office/drawing/2014/main" id="{0CF7868B-4840-4F8C-86B6-D3E7021E17D8}"/>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On with the show!</a:t>
            </a:r>
          </a:p>
        </p:txBody>
      </p:sp>
    </p:spTree>
    <p:extLst>
      <p:ext uri="{BB962C8B-B14F-4D97-AF65-F5344CB8AC3E}">
        <p14:creationId xmlns:p14="http://schemas.microsoft.com/office/powerpoint/2010/main" val="349231493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0624-9F8D-9358-77EA-76A915F107C9}"/>
              </a:ext>
            </a:extLst>
          </p:cNvPr>
          <p:cNvSpPr>
            <a:spLocks noGrp="1"/>
          </p:cNvSpPr>
          <p:nvPr>
            <p:ph type="title"/>
          </p:nvPr>
        </p:nvSpPr>
        <p:spPr/>
        <p:txBody>
          <a:bodyPr>
            <a:normAutofit fontScale="90000"/>
          </a:bodyPr>
          <a:lstStyle/>
          <a:p>
            <a:r>
              <a:rPr lang="en-US" sz="4400" b="1" dirty="0">
                <a:solidFill>
                  <a:srgbClr val="284FA1"/>
                </a:solidFill>
                <a:effectLst/>
                <a:latin typeface="Arial" panose="020B0604020202020204" pitchFamily="34" charset="0"/>
                <a:ea typeface="Calibri" panose="020F0502020204030204" pitchFamily="34" charset="0"/>
              </a:rPr>
              <a:t>Reporting Requirements to Maintain Benefits</a:t>
            </a:r>
            <a:endParaRPr lang="en-US" sz="4400" dirty="0"/>
          </a:p>
        </p:txBody>
      </p:sp>
      <p:graphicFrame>
        <p:nvGraphicFramePr>
          <p:cNvPr id="5" name="Content Placeholder 2">
            <a:extLst>
              <a:ext uri="{FF2B5EF4-FFF2-40B4-BE49-F238E27FC236}">
                <a16:creationId xmlns:a16="http://schemas.microsoft.com/office/drawing/2014/main" id="{9A17A53A-1D99-8C74-017F-B8607191E505}"/>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7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2E00-EF0B-F226-E449-A8FEB6CC2D52}"/>
              </a:ext>
            </a:extLst>
          </p:cNvPr>
          <p:cNvSpPr>
            <a:spLocks noGrp="1"/>
          </p:cNvSpPr>
          <p:nvPr>
            <p:ph type="ctrTitle"/>
          </p:nvPr>
        </p:nvSpPr>
        <p:spPr>
          <a:xfrm>
            <a:off x="106534" y="914399"/>
            <a:ext cx="11566062" cy="1352939"/>
          </a:xfrm>
        </p:spPr>
        <p:txBody>
          <a:bodyPr/>
          <a:lstStyle/>
          <a:p>
            <a:r>
              <a:rPr lang="en-US" sz="7200" dirty="0">
                <a:solidFill>
                  <a:schemeClr val="tx1"/>
                </a:solidFill>
              </a:rPr>
              <a:t>What needs to be reported?  </a:t>
            </a:r>
          </a:p>
        </p:txBody>
      </p:sp>
      <p:sp>
        <p:nvSpPr>
          <p:cNvPr id="6" name="Rectangle 5">
            <a:extLst>
              <a:ext uri="{FF2B5EF4-FFF2-40B4-BE49-F238E27FC236}">
                <a16:creationId xmlns:a16="http://schemas.microsoft.com/office/drawing/2014/main" id="{F58BAC6C-2B7D-11C7-C37E-759E3A954A62}"/>
              </a:ext>
            </a:extLst>
          </p:cNvPr>
          <p:cNvSpPr/>
          <p:nvPr/>
        </p:nvSpPr>
        <p:spPr>
          <a:xfrm>
            <a:off x="1017442" y="3136012"/>
            <a:ext cx="9870073" cy="2354491"/>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2E83C3"/>
                  </a:solidFill>
                  <a:prstDash val="solid"/>
                </a:ln>
                <a:solidFill>
                  <a:srgbClr val="2E83C3">
                    <a:lumMod val="40000"/>
                    <a:lumOff val="60000"/>
                  </a:srgbClr>
                </a:solidFill>
                <a:effectLst/>
                <a:uLnTx/>
                <a:uFillTx/>
                <a:latin typeface="Trebuchet MS" panose="020B0603020202020204"/>
                <a:ea typeface="+mn-ea"/>
                <a:cs typeface="+mn-cs"/>
              </a:rPr>
              <a:t>EVERYTHING!!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22225">
                  <a:solidFill>
                    <a:srgbClr val="2E83C3"/>
                  </a:solidFill>
                  <a:prstDash val="solid"/>
                </a:ln>
                <a:solidFill>
                  <a:srgbClr val="2E83C3">
                    <a:lumMod val="40000"/>
                    <a:lumOff val="60000"/>
                  </a:srgbClr>
                </a:solidFill>
                <a:effectLst/>
                <a:uLnTx/>
                <a:uFillTx/>
                <a:latin typeface="Trebuchet MS" panose="020B0603020202020204"/>
                <a:ea typeface="+mn-ea"/>
                <a:cs typeface="+mn-cs"/>
              </a:rPr>
              <a:t>Especially for the “needs based” programs</a:t>
            </a:r>
          </a:p>
        </p:txBody>
      </p:sp>
    </p:spTree>
    <p:extLst>
      <p:ext uri="{BB962C8B-B14F-4D97-AF65-F5344CB8AC3E}">
        <p14:creationId xmlns:p14="http://schemas.microsoft.com/office/powerpoint/2010/main" val="2023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82E0-3B02-4C2D-88B8-F9D2FF3C8206}"/>
              </a:ext>
            </a:extLst>
          </p:cNvPr>
          <p:cNvSpPr>
            <a:spLocks noGrp="1"/>
          </p:cNvSpPr>
          <p:nvPr>
            <p:ph type="title"/>
          </p:nvPr>
        </p:nvSpPr>
        <p:spPr/>
        <p:txBody>
          <a:bodyPr/>
          <a:lstStyle/>
          <a:p>
            <a:r>
              <a:rPr lang="en-US" dirty="0">
                <a:solidFill>
                  <a:srgbClr val="002060"/>
                </a:solidFill>
              </a:rPr>
              <a:t>Social Security Disability Benefits</a:t>
            </a:r>
          </a:p>
        </p:txBody>
      </p:sp>
      <p:sp>
        <p:nvSpPr>
          <p:cNvPr id="3" name="Content Placeholder 2">
            <a:extLst>
              <a:ext uri="{FF2B5EF4-FFF2-40B4-BE49-F238E27FC236}">
                <a16:creationId xmlns:a16="http://schemas.microsoft.com/office/drawing/2014/main" id="{67EA87F2-819A-4C86-9653-D40EFA778405}"/>
              </a:ext>
            </a:extLst>
          </p:cNvPr>
          <p:cNvSpPr>
            <a:spLocks noGrp="1"/>
          </p:cNvSpPr>
          <p:nvPr>
            <p:ph idx="1"/>
          </p:nvPr>
        </p:nvSpPr>
        <p:spPr>
          <a:xfrm>
            <a:off x="677334" y="1459685"/>
            <a:ext cx="8596668" cy="4581678"/>
          </a:xfrm>
        </p:spPr>
        <p:txBody>
          <a:bodyPr>
            <a:normAutofit lnSpcReduction="10000"/>
          </a:bodyPr>
          <a:lstStyle/>
          <a:p>
            <a:r>
              <a:rPr lang="en-US" sz="2400" dirty="0"/>
              <a:t>The </a:t>
            </a:r>
            <a:r>
              <a:rPr lang="en-US" sz="2400" b="1" dirty="0"/>
              <a:t>Social Security Disability (Title II) </a:t>
            </a:r>
            <a:r>
              <a:rPr lang="en-US" sz="2400" dirty="0"/>
              <a:t>program pays benefits to individuals and certain family members if they worked long enough and paid Social Security taxes. (Adult children also may qualify for benefits on parent’s earnings record if he or she has a disability that started before age 22.) </a:t>
            </a:r>
          </a:p>
          <a:p>
            <a:pPr lvl="1"/>
            <a:r>
              <a:rPr lang="en-US" sz="2000" dirty="0"/>
              <a:t>Social Security Disability Insurance (SSDI)</a:t>
            </a:r>
          </a:p>
          <a:p>
            <a:pPr lvl="1"/>
            <a:r>
              <a:rPr lang="en-US" sz="2000" dirty="0"/>
              <a:t>Childhood Disability Benefits (CDB) previously known as Disabled Adult Child (DAC)</a:t>
            </a:r>
          </a:p>
          <a:p>
            <a:r>
              <a:rPr lang="en-US" sz="2400" dirty="0"/>
              <a:t>The </a:t>
            </a:r>
            <a:r>
              <a:rPr lang="en-US" sz="2400" b="1" dirty="0"/>
              <a:t>Supplemental Security Income (Title XVI / SSI) </a:t>
            </a:r>
            <a:r>
              <a:rPr lang="en-US" sz="2400" dirty="0"/>
              <a:t>program pays benefits to disabled adults and children who have limited income and resources.</a:t>
            </a:r>
          </a:p>
          <a:p>
            <a:pPr marL="0" indent="0">
              <a:buNone/>
            </a:pPr>
            <a:endParaRPr lang="en-US" dirty="0"/>
          </a:p>
        </p:txBody>
      </p:sp>
    </p:spTree>
    <p:extLst>
      <p:ext uri="{BB962C8B-B14F-4D97-AF65-F5344CB8AC3E}">
        <p14:creationId xmlns:p14="http://schemas.microsoft.com/office/powerpoint/2010/main" val="831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53CA-3E43-479D-82B0-9088A61D4339}"/>
              </a:ext>
            </a:extLst>
          </p:cNvPr>
          <p:cNvSpPr>
            <a:spLocks noGrp="1"/>
          </p:cNvSpPr>
          <p:nvPr>
            <p:ph type="title"/>
          </p:nvPr>
        </p:nvSpPr>
        <p:spPr>
          <a:xfrm>
            <a:off x="677334" y="609600"/>
            <a:ext cx="8513319" cy="1032669"/>
          </a:xfrm>
        </p:spPr>
        <p:txBody>
          <a:bodyPr/>
          <a:lstStyle/>
          <a:p>
            <a:r>
              <a:rPr lang="en-US" dirty="0">
                <a:solidFill>
                  <a:srgbClr val="002060"/>
                </a:solidFill>
              </a:rPr>
              <a:t>What are the differences? </a:t>
            </a:r>
          </a:p>
        </p:txBody>
      </p:sp>
      <p:sp>
        <p:nvSpPr>
          <p:cNvPr id="3" name="Text Placeholder 2">
            <a:extLst>
              <a:ext uri="{FF2B5EF4-FFF2-40B4-BE49-F238E27FC236}">
                <a16:creationId xmlns:a16="http://schemas.microsoft.com/office/drawing/2014/main" id="{0BFC815E-4CCE-4B72-B625-26CA3E30A5AB}"/>
              </a:ext>
            </a:extLst>
          </p:cNvPr>
          <p:cNvSpPr>
            <a:spLocks noGrp="1"/>
          </p:cNvSpPr>
          <p:nvPr>
            <p:ph type="body" idx="1"/>
          </p:nvPr>
        </p:nvSpPr>
        <p:spPr>
          <a:xfrm>
            <a:off x="675744" y="1642269"/>
            <a:ext cx="4185623" cy="576262"/>
          </a:xfrm>
        </p:spPr>
        <p:txBody>
          <a:bodyPr/>
          <a:lstStyle/>
          <a:p>
            <a:r>
              <a:rPr lang="en-US" b="1" dirty="0"/>
              <a:t>Title XVI - SSI </a:t>
            </a:r>
          </a:p>
        </p:txBody>
      </p:sp>
      <p:sp>
        <p:nvSpPr>
          <p:cNvPr id="4" name="Content Placeholder 3">
            <a:extLst>
              <a:ext uri="{FF2B5EF4-FFF2-40B4-BE49-F238E27FC236}">
                <a16:creationId xmlns:a16="http://schemas.microsoft.com/office/drawing/2014/main" id="{6BDA155E-4C47-4B1E-9056-30E515BB6A1D}"/>
              </a:ext>
            </a:extLst>
          </p:cNvPr>
          <p:cNvSpPr>
            <a:spLocks noGrp="1"/>
          </p:cNvSpPr>
          <p:nvPr>
            <p:ph sz="half" idx="2"/>
          </p:nvPr>
        </p:nvSpPr>
        <p:spPr>
          <a:xfrm>
            <a:off x="675744" y="2382242"/>
            <a:ext cx="4185623" cy="4190680"/>
          </a:xfrm>
        </p:spPr>
        <p:txBody>
          <a:bodyPr>
            <a:normAutofit lnSpcReduction="10000"/>
          </a:bodyPr>
          <a:lstStyle/>
          <a:p>
            <a:r>
              <a:rPr lang="en-US" b="1" dirty="0"/>
              <a:t>Needs based program</a:t>
            </a:r>
          </a:p>
          <a:p>
            <a:r>
              <a:rPr lang="en-US" b="1" dirty="0"/>
              <a:t>Resource limit $2,000 for individual $3,000 for a couple </a:t>
            </a:r>
          </a:p>
          <a:p>
            <a:r>
              <a:rPr lang="en-US" b="1" dirty="0"/>
              <a:t>Monthly income will reduce check amount</a:t>
            </a:r>
          </a:p>
          <a:p>
            <a:r>
              <a:rPr lang="en-US" b="1" dirty="0"/>
              <a:t>Individual also eligible for Medicaid</a:t>
            </a:r>
          </a:p>
          <a:p>
            <a:r>
              <a:rPr lang="en-US" b="1" dirty="0"/>
              <a:t>Full Benefit Rate for 2024 is $943 for individual and $1,415 for a couple </a:t>
            </a:r>
          </a:p>
          <a:p>
            <a:r>
              <a:rPr lang="en-US" b="1" dirty="0"/>
              <a:t>Check arrives on the 1</a:t>
            </a:r>
            <a:r>
              <a:rPr lang="en-US" b="1" baseline="30000" dirty="0"/>
              <a:t>st</a:t>
            </a:r>
            <a:r>
              <a:rPr lang="en-US" b="1" dirty="0"/>
              <a:t> of the month</a:t>
            </a:r>
          </a:p>
          <a:p>
            <a:endParaRPr lang="en-US" dirty="0"/>
          </a:p>
          <a:p>
            <a:endParaRPr lang="en-US" dirty="0"/>
          </a:p>
        </p:txBody>
      </p:sp>
      <p:sp>
        <p:nvSpPr>
          <p:cNvPr id="5" name="Text Placeholder 4">
            <a:extLst>
              <a:ext uri="{FF2B5EF4-FFF2-40B4-BE49-F238E27FC236}">
                <a16:creationId xmlns:a16="http://schemas.microsoft.com/office/drawing/2014/main" id="{94CAA45F-16A5-45E6-A452-451779CAA34D}"/>
              </a:ext>
            </a:extLst>
          </p:cNvPr>
          <p:cNvSpPr>
            <a:spLocks noGrp="1"/>
          </p:cNvSpPr>
          <p:nvPr>
            <p:ph type="body" sz="quarter" idx="3"/>
          </p:nvPr>
        </p:nvSpPr>
        <p:spPr>
          <a:xfrm>
            <a:off x="5088384" y="1642269"/>
            <a:ext cx="4185618" cy="576262"/>
          </a:xfrm>
        </p:spPr>
        <p:txBody>
          <a:bodyPr/>
          <a:lstStyle/>
          <a:p>
            <a:r>
              <a:rPr lang="en-US" b="1" dirty="0"/>
              <a:t>Title II - SSDI / CDB</a:t>
            </a:r>
          </a:p>
        </p:txBody>
      </p:sp>
      <p:sp>
        <p:nvSpPr>
          <p:cNvPr id="6" name="Content Placeholder 5">
            <a:extLst>
              <a:ext uri="{FF2B5EF4-FFF2-40B4-BE49-F238E27FC236}">
                <a16:creationId xmlns:a16="http://schemas.microsoft.com/office/drawing/2014/main" id="{DA6C3011-4E06-417F-A823-27463BE69531}"/>
              </a:ext>
            </a:extLst>
          </p:cNvPr>
          <p:cNvSpPr>
            <a:spLocks noGrp="1"/>
          </p:cNvSpPr>
          <p:nvPr>
            <p:ph sz="quarter" idx="4"/>
          </p:nvPr>
        </p:nvSpPr>
        <p:spPr>
          <a:xfrm>
            <a:off x="5088384" y="2382241"/>
            <a:ext cx="4185617" cy="4190680"/>
          </a:xfrm>
        </p:spPr>
        <p:txBody>
          <a:bodyPr>
            <a:normAutofit lnSpcReduction="10000"/>
          </a:bodyPr>
          <a:lstStyle/>
          <a:p>
            <a:r>
              <a:rPr lang="en-US" b="1" dirty="0"/>
              <a:t>Insurance Program </a:t>
            </a:r>
          </a:p>
          <a:p>
            <a:r>
              <a:rPr lang="en-US" b="1" dirty="0"/>
              <a:t>NO resource limit</a:t>
            </a:r>
          </a:p>
          <a:p>
            <a:r>
              <a:rPr lang="en-US" b="1" dirty="0"/>
              <a:t>Medicare begins 24 months after check starts</a:t>
            </a:r>
          </a:p>
          <a:p>
            <a:r>
              <a:rPr lang="en-US" b="1" dirty="0"/>
              <a:t>Work income may cause check to cease</a:t>
            </a:r>
          </a:p>
          <a:p>
            <a:r>
              <a:rPr lang="en-US" b="1" dirty="0"/>
              <a:t>Benefit amount varies depending on how much was paid in and how many people are drawing off it</a:t>
            </a:r>
          </a:p>
          <a:p>
            <a:r>
              <a:rPr lang="en-US" b="1" dirty="0"/>
              <a:t>Check arrives on the 3</a:t>
            </a:r>
            <a:r>
              <a:rPr lang="en-US" b="1" baseline="30000" dirty="0"/>
              <a:t>rd</a:t>
            </a:r>
            <a:r>
              <a:rPr lang="en-US" b="1" dirty="0"/>
              <a:t> of the month or on a Wednesday during the month</a:t>
            </a:r>
          </a:p>
        </p:txBody>
      </p:sp>
    </p:spTree>
    <p:extLst>
      <p:ext uri="{BB962C8B-B14F-4D97-AF65-F5344CB8AC3E}">
        <p14:creationId xmlns:p14="http://schemas.microsoft.com/office/powerpoint/2010/main" val="2729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1000"/>
                                        <p:tgtEl>
                                          <p:spTgt spid="6">
                                            <p:txEl>
                                              <p:pRg st="0" end="0"/>
                                            </p:txEl>
                                          </p:spTgt>
                                        </p:tgtEl>
                                      </p:cBhvr>
                                    </p:animEffect>
                                    <p:anim calcmode="lin" valueType="num">
                                      <p:cBhvr>
                                        <p:cTn id="5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1000"/>
                                        <p:tgtEl>
                                          <p:spTgt spid="6">
                                            <p:txEl>
                                              <p:pRg st="1" end="1"/>
                                            </p:txEl>
                                          </p:spTgt>
                                        </p:tgtEl>
                                      </p:cBhvr>
                                    </p:animEffect>
                                    <p:anim calcmode="lin" valueType="num">
                                      <p:cBhvr>
                                        <p:cTn id="5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fade">
                                      <p:cBhvr>
                                        <p:cTn id="63" dur="1000"/>
                                        <p:tgtEl>
                                          <p:spTgt spid="6">
                                            <p:txEl>
                                              <p:pRg st="2" end="2"/>
                                            </p:txEl>
                                          </p:spTgt>
                                        </p:tgtEl>
                                      </p:cBhvr>
                                    </p:animEffect>
                                    <p:anim calcmode="lin" valueType="num">
                                      <p:cBhvr>
                                        <p:cTn id="6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fade">
                                      <p:cBhvr>
                                        <p:cTn id="70" dur="1000"/>
                                        <p:tgtEl>
                                          <p:spTgt spid="6">
                                            <p:txEl>
                                              <p:pRg st="3" end="3"/>
                                            </p:txEl>
                                          </p:spTgt>
                                        </p:tgtEl>
                                      </p:cBhvr>
                                    </p:animEffect>
                                    <p:anim calcmode="lin" valueType="num">
                                      <p:cBhvr>
                                        <p:cTn id="7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fade">
                                      <p:cBhvr>
                                        <p:cTn id="77" dur="1000"/>
                                        <p:tgtEl>
                                          <p:spTgt spid="6">
                                            <p:txEl>
                                              <p:pRg st="4" end="4"/>
                                            </p:txEl>
                                          </p:spTgt>
                                        </p:tgtEl>
                                      </p:cBhvr>
                                    </p:animEffect>
                                    <p:anim calcmode="lin" valueType="num">
                                      <p:cBhvr>
                                        <p:cTn id="7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5" end="5"/>
                                            </p:txEl>
                                          </p:spTgt>
                                        </p:tgtEl>
                                        <p:attrNameLst>
                                          <p:attrName>style.visibility</p:attrName>
                                        </p:attrNameLst>
                                      </p:cBhvr>
                                      <p:to>
                                        <p:strVal val="visible"/>
                                      </p:to>
                                    </p:set>
                                    <p:animEffect transition="in" filter="fade">
                                      <p:cBhvr>
                                        <p:cTn id="84" dur="1000"/>
                                        <p:tgtEl>
                                          <p:spTgt spid="6">
                                            <p:txEl>
                                              <p:pRg st="5" end="5"/>
                                            </p:txEl>
                                          </p:spTgt>
                                        </p:tgtEl>
                                      </p:cBhvr>
                                    </p:animEffect>
                                    <p:anim calcmode="lin" valueType="num">
                                      <p:cBhvr>
                                        <p:cTn id="8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B37EE-A0D0-7550-769C-FFE92476A488}"/>
              </a:ext>
            </a:extLst>
          </p:cNvPr>
          <p:cNvPicPr>
            <a:picLocks noChangeAspect="1"/>
          </p:cNvPicPr>
          <p:nvPr/>
        </p:nvPicPr>
        <p:blipFill>
          <a:blip r:embed="rId2"/>
          <a:stretch>
            <a:fillRect/>
          </a:stretch>
        </p:blipFill>
        <p:spPr>
          <a:xfrm>
            <a:off x="507492" y="587502"/>
            <a:ext cx="10554920" cy="2448306"/>
          </a:xfrm>
          <a:prstGeom prst="rect">
            <a:avLst/>
          </a:prstGeom>
        </p:spPr>
      </p:pic>
      <p:pic>
        <p:nvPicPr>
          <p:cNvPr id="7" name="Picture 6">
            <a:extLst>
              <a:ext uri="{FF2B5EF4-FFF2-40B4-BE49-F238E27FC236}">
                <a16:creationId xmlns:a16="http://schemas.microsoft.com/office/drawing/2014/main" id="{066CAC57-4834-E69B-2C35-30FE846CD369}"/>
              </a:ext>
            </a:extLst>
          </p:cNvPr>
          <p:cNvPicPr>
            <a:picLocks noChangeAspect="1"/>
          </p:cNvPicPr>
          <p:nvPr/>
        </p:nvPicPr>
        <p:blipFill>
          <a:blip r:embed="rId3"/>
          <a:stretch>
            <a:fillRect/>
          </a:stretch>
        </p:blipFill>
        <p:spPr>
          <a:xfrm>
            <a:off x="397764" y="3534918"/>
            <a:ext cx="10530924" cy="2829602"/>
          </a:xfrm>
          <a:prstGeom prst="rect">
            <a:avLst/>
          </a:prstGeom>
        </p:spPr>
      </p:pic>
    </p:spTree>
    <p:extLst>
      <p:ext uri="{BB962C8B-B14F-4D97-AF65-F5344CB8AC3E}">
        <p14:creationId xmlns:p14="http://schemas.microsoft.com/office/powerpoint/2010/main" val="400350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A944-59E1-3CDC-C28A-53386F5E0450}"/>
              </a:ext>
            </a:extLst>
          </p:cNvPr>
          <p:cNvSpPr>
            <a:spLocks noGrp="1"/>
          </p:cNvSpPr>
          <p:nvPr>
            <p:ph type="title"/>
          </p:nvPr>
        </p:nvSpPr>
        <p:spPr/>
        <p:txBody>
          <a:bodyPr/>
          <a:lstStyle/>
          <a:p>
            <a:r>
              <a:rPr lang="en-US" dirty="0">
                <a:solidFill>
                  <a:srgbClr val="002060"/>
                </a:solidFill>
              </a:rPr>
              <a:t>NEEDS BASED PROGRAMS</a:t>
            </a:r>
          </a:p>
        </p:txBody>
      </p:sp>
      <p:sp>
        <p:nvSpPr>
          <p:cNvPr id="3" name="Content Placeholder 2">
            <a:extLst>
              <a:ext uri="{FF2B5EF4-FFF2-40B4-BE49-F238E27FC236}">
                <a16:creationId xmlns:a16="http://schemas.microsoft.com/office/drawing/2014/main" id="{D8DD37A8-10E6-B0D2-AAD5-22226B633E20}"/>
              </a:ext>
            </a:extLst>
          </p:cNvPr>
          <p:cNvSpPr>
            <a:spLocks noGrp="1"/>
          </p:cNvSpPr>
          <p:nvPr>
            <p:ph idx="1"/>
          </p:nvPr>
        </p:nvSpPr>
        <p:spPr/>
        <p:txBody>
          <a:bodyPr>
            <a:normAutofit fontScale="92500" lnSpcReduction="10000"/>
          </a:bodyPr>
          <a:lstStyle/>
          <a:p>
            <a:r>
              <a:rPr lang="en-US" sz="2800" b="1" dirty="0"/>
              <a:t>Social Security</a:t>
            </a:r>
          </a:p>
          <a:p>
            <a:pPr lvl="1"/>
            <a:r>
              <a:rPr lang="en-US" sz="2600" b="1" dirty="0"/>
              <a:t>SSI (Supplemental Security Income)</a:t>
            </a:r>
          </a:p>
          <a:p>
            <a:r>
              <a:rPr lang="en-US" sz="2800" b="1" dirty="0"/>
              <a:t>Job and Family Services</a:t>
            </a:r>
          </a:p>
          <a:p>
            <a:pPr lvl="1"/>
            <a:r>
              <a:rPr lang="en-US" sz="2600" b="1" dirty="0"/>
              <a:t>Medicaid</a:t>
            </a:r>
          </a:p>
          <a:p>
            <a:pPr lvl="1"/>
            <a:r>
              <a:rPr lang="en-US" sz="2600" b="1" dirty="0"/>
              <a:t>SNAP (Supplemental Nutrition Assistance Program)</a:t>
            </a:r>
          </a:p>
          <a:p>
            <a:pPr lvl="1"/>
            <a:r>
              <a:rPr lang="en-US" sz="2600" b="1" dirty="0"/>
              <a:t>OWF (Ohio Works First)</a:t>
            </a:r>
          </a:p>
          <a:p>
            <a:r>
              <a:rPr lang="en-US" sz="2800" b="1" dirty="0"/>
              <a:t>Local Housing Authority</a:t>
            </a:r>
          </a:p>
          <a:p>
            <a:pPr lvl="1"/>
            <a:r>
              <a:rPr lang="en-US" sz="2600" b="1" dirty="0"/>
              <a:t>Subsidized Housing (HUD / Section 8) </a:t>
            </a:r>
          </a:p>
          <a:p>
            <a:endParaRPr lang="en-US" sz="2800" dirty="0"/>
          </a:p>
        </p:txBody>
      </p:sp>
    </p:spTree>
    <p:extLst>
      <p:ext uri="{BB962C8B-B14F-4D97-AF65-F5344CB8AC3E}">
        <p14:creationId xmlns:p14="http://schemas.microsoft.com/office/powerpoint/2010/main" val="33068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4EA5-8CED-9186-B34D-E8863D0152AF}"/>
              </a:ext>
            </a:extLst>
          </p:cNvPr>
          <p:cNvSpPr>
            <a:spLocks noGrp="1"/>
          </p:cNvSpPr>
          <p:nvPr>
            <p:ph type="title"/>
          </p:nvPr>
        </p:nvSpPr>
        <p:spPr/>
        <p:txBody>
          <a:bodyPr/>
          <a:lstStyle/>
          <a:p>
            <a:r>
              <a:rPr lang="en-US" dirty="0">
                <a:solidFill>
                  <a:srgbClr val="002060"/>
                </a:solidFill>
              </a:rPr>
              <a:t>WHO needs to report to Social Security?</a:t>
            </a:r>
          </a:p>
        </p:txBody>
      </p:sp>
      <p:sp>
        <p:nvSpPr>
          <p:cNvPr id="3" name="Content Placeholder 2">
            <a:extLst>
              <a:ext uri="{FF2B5EF4-FFF2-40B4-BE49-F238E27FC236}">
                <a16:creationId xmlns:a16="http://schemas.microsoft.com/office/drawing/2014/main" id="{A923ED7A-A94A-C927-01B3-0DA46A9CB28D}"/>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sz="3200" b="1" dirty="0">
                <a:solidFill>
                  <a:prstClr val="black">
                    <a:lumMod val="75000"/>
                    <a:lumOff val="25000"/>
                  </a:prstClr>
                </a:solidFill>
                <a:latin typeface="Trebuchet MS" panose="020B0603020202020204"/>
              </a:rPr>
              <a:t>Representative </a:t>
            </a:r>
            <a:r>
              <a:rPr kumimoji="0" lang="en-US" sz="32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Payee</a:t>
            </a:r>
            <a:r>
              <a:rPr lang="en-US" sz="3200" b="1" dirty="0">
                <a:solidFill>
                  <a:prstClr val="black">
                    <a:lumMod val="75000"/>
                    <a:lumOff val="25000"/>
                  </a:prstClr>
                </a:solidFill>
                <a:latin typeface="Trebuchet MS" panose="020B0603020202020204"/>
              </a:rPr>
              <a:t> if there is one. </a:t>
            </a:r>
          </a:p>
          <a:p>
            <a:pPr lvl="1" indent="-342900">
              <a:buClr>
                <a:srgbClr val="5FCBEF"/>
              </a:buClr>
              <a:defRPr/>
            </a:pPr>
            <a:r>
              <a:rPr lang="en-US" sz="2400" b="1" dirty="0">
                <a:solidFill>
                  <a:prstClr val="black">
                    <a:lumMod val="75000"/>
                    <a:lumOff val="25000"/>
                  </a:prstClr>
                </a:solidFill>
              </a:rPr>
              <a:t>Make sure payee KNOWS when something needs reported</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sz="3200" b="1" dirty="0">
                <a:solidFill>
                  <a:prstClr val="black">
                    <a:lumMod val="75000"/>
                    <a:lumOff val="25000"/>
                  </a:prstClr>
                </a:solidFill>
                <a:latin typeface="Trebuchet MS" panose="020B0603020202020204"/>
              </a:rPr>
              <a:t>Individual if they are their own payee.</a:t>
            </a:r>
            <a:endParaRPr kumimoji="0" lang="en-US" sz="32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r>
              <a:rPr lang="en-US" sz="2800" b="1" dirty="0">
                <a:solidFill>
                  <a:prstClr val="black">
                    <a:lumMod val="75000"/>
                    <a:lumOff val="25000"/>
                  </a:prstClr>
                </a:solidFill>
              </a:rPr>
              <a:t>Don’t assume someone else is reporting. </a:t>
            </a:r>
          </a:p>
          <a:p>
            <a:pPr marL="0" indent="0">
              <a:buNone/>
            </a:pPr>
            <a:endParaRPr lang="en-US" dirty="0"/>
          </a:p>
        </p:txBody>
      </p:sp>
    </p:spTree>
    <p:extLst>
      <p:ext uri="{BB962C8B-B14F-4D97-AF65-F5344CB8AC3E}">
        <p14:creationId xmlns:p14="http://schemas.microsoft.com/office/powerpoint/2010/main" val="318186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585E-41B8-42BE-B409-F9CD84E4011B}"/>
              </a:ext>
            </a:extLst>
          </p:cNvPr>
          <p:cNvSpPr>
            <a:spLocks noGrp="1"/>
          </p:cNvSpPr>
          <p:nvPr>
            <p:ph type="title"/>
          </p:nvPr>
        </p:nvSpPr>
        <p:spPr>
          <a:xfrm>
            <a:off x="481013" y="3752849"/>
            <a:ext cx="3290887" cy="2452687"/>
          </a:xfrm>
        </p:spPr>
        <p:txBody>
          <a:bodyPr anchor="ctr">
            <a:normAutofit/>
          </a:bodyPr>
          <a:lstStyle/>
          <a:p>
            <a:r>
              <a:rPr lang="en-US" sz="3600" dirty="0"/>
              <a:t>Today’s Episode</a:t>
            </a:r>
          </a:p>
        </p:txBody>
      </p:sp>
      <p:pic>
        <p:nvPicPr>
          <p:cNvPr id="5" name="Picture 4" descr="Text, whiteboard&#10;&#10;Description automatically generated">
            <a:extLst>
              <a:ext uri="{FF2B5EF4-FFF2-40B4-BE49-F238E27FC236}">
                <a16:creationId xmlns:a16="http://schemas.microsoft.com/office/drawing/2014/main" id="{628C7E59-14FE-441E-B827-C162F77C849E}"/>
              </a:ext>
            </a:extLst>
          </p:cNvPr>
          <p:cNvPicPr>
            <a:picLocks noChangeAspect="1"/>
          </p:cNvPicPr>
          <p:nvPr/>
        </p:nvPicPr>
        <p:blipFill rotWithShape="1">
          <a:blip r:embed="rId2">
            <a:extLst>
              <a:ext uri="{28A0092B-C50C-407E-A947-70E740481C1C}">
                <a14:useLocalDpi xmlns:a14="http://schemas.microsoft.com/office/drawing/2010/main" val="0"/>
              </a:ext>
            </a:extLst>
          </a:blip>
          <a:srcRect t="15404" b="2085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1BC5E43-8AFC-427D-83D0-E40705C71F15}"/>
              </a:ext>
            </a:extLst>
          </p:cNvPr>
          <p:cNvSpPr>
            <a:spLocks noGrp="1"/>
          </p:cNvSpPr>
          <p:nvPr>
            <p:ph idx="1"/>
          </p:nvPr>
        </p:nvSpPr>
        <p:spPr>
          <a:xfrm>
            <a:off x="4223982" y="3752850"/>
            <a:ext cx="7485413" cy="2452687"/>
          </a:xfrm>
        </p:spPr>
        <p:txBody>
          <a:bodyPr anchor="ctr">
            <a:normAutofit/>
          </a:bodyPr>
          <a:lstStyle/>
          <a:p>
            <a:r>
              <a:rPr lang="en-US" sz="1800" dirty="0"/>
              <a:t>Introductions and context  9:00 am – 9:15 am</a:t>
            </a:r>
          </a:p>
          <a:p>
            <a:r>
              <a:rPr lang="en-US" sz="1800" dirty="0"/>
              <a:t>Overview of Reporting Requirements for Benefits Programs 9:15 am – 10:15 am </a:t>
            </a:r>
          </a:p>
          <a:p>
            <a:r>
              <a:rPr lang="en-US" sz="1800" dirty="0"/>
              <a:t>Next steps:  Q+A, and Next Steps Poll 10:15 am – 10:30 am</a:t>
            </a:r>
          </a:p>
          <a:p>
            <a:pPr marL="0" indent="0">
              <a:buNone/>
            </a:pPr>
            <a:endParaRPr lang="en-US" sz="1800" dirty="0"/>
          </a:p>
        </p:txBody>
      </p:sp>
    </p:spTree>
    <p:extLst>
      <p:ext uri="{BB962C8B-B14F-4D97-AF65-F5344CB8AC3E}">
        <p14:creationId xmlns:p14="http://schemas.microsoft.com/office/powerpoint/2010/main" val="358967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A71C1-B24F-65B0-BED5-1938A315BC32}"/>
              </a:ext>
            </a:extLst>
          </p:cNvPr>
          <p:cNvPicPr>
            <a:picLocks noChangeAspect="1"/>
          </p:cNvPicPr>
          <p:nvPr/>
        </p:nvPicPr>
        <p:blipFill>
          <a:blip r:embed="rId2"/>
          <a:stretch>
            <a:fillRect/>
          </a:stretch>
        </p:blipFill>
        <p:spPr>
          <a:xfrm>
            <a:off x="336612" y="233774"/>
            <a:ext cx="10445688" cy="6390451"/>
          </a:xfrm>
          <a:prstGeom prst="rect">
            <a:avLst/>
          </a:prstGeom>
        </p:spPr>
      </p:pic>
    </p:spTree>
    <p:extLst>
      <p:ext uri="{BB962C8B-B14F-4D97-AF65-F5344CB8AC3E}">
        <p14:creationId xmlns:p14="http://schemas.microsoft.com/office/powerpoint/2010/main" val="53085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96-B136-4F7E-9D1B-42F9774890C0}"/>
              </a:ext>
            </a:extLst>
          </p:cNvPr>
          <p:cNvSpPr>
            <a:spLocks noGrp="1"/>
          </p:cNvSpPr>
          <p:nvPr>
            <p:ph type="title"/>
          </p:nvPr>
        </p:nvSpPr>
        <p:spPr/>
        <p:txBody>
          <a:bodyPr/>
          <a:lstStyle/>
          <a:p>
            <a:r>
              <a:rPr lang="en-US" dirty="0">
                <a:solidFill>
                  <a:srgbClr val="002060"/>
                </a:solidFill>
              </a:rPr>
              <a:t>SSI Eligibility Income and Resources (AND SSI MEDICAID)</a:t>
            </a:r>
          </a:p>
        </p:txBody>
      </p:sp>
      <p:sp>
        <p:nvSpPr>
          <p:cNvPr id="3" name="Content Placeholder 2">
            <a:extLst>
              <a:ext uri="{FF2B5EF4-FFF2-40B4-BE49-F238E27FC236}">
                <a16:creationId xmlns:a16="http://schemas.microsoft.com/office/drawing/2014/main" id="{572CC32E-06E2-41C5-A9F3-B6F5601E6623}"/>
              </a:ext>
            </a:extLst>
          </p:cNvPr>
          <p:cNvSpPr>
            <a:spLocks noGrp="1"/>
          </p:cNvSpPr>
          <p:nvPr>
            <p:ph idx="1"/>
          </p:nvPr>
        </p:nvSpPr>
        <p:spPr>
          <a:xfrm>
            <a:off x="677334" y="2160589"/>
            <a:ext cx="8596668" cy="4087811"/>
          </a:xfrm>
        </p:spPr>
        <p:txBody>
          <a:bodyPr>
            <a:normAutofit/>
          </a:bodyPr>
          <a:lstStyle/>
          <a:p>
            <a:r>
              <a:rPr lang="en-US" sz="2400" b="1" dirty="0"/>
              <a:t>For a child, they will look at HOUSEHOLD income and resources. </a:t>
            </a:r>
          </a:p>
          <a:p>
            <a:pPr lvl="1"/>
            <a:r>
              <a:rPr lang="en-US" sz="2000" b="1" dirty="0"/>
              <a:t>Deeming Process</a:t>
            </a:r>
          </a:p>
          <a:p>
            <a:r>
              <a:rPr lang="en-US" sz="2400" b="1" dirty="0"/>
              <a:t>Individual over the age of 18, they only look at that individual’s income and resources.</a:t>
            </a:r>
          </a:p>
          <a:p>
            <a:r>
              <a:rPr lang="en-US" sz="2400" b="1" dirty="0"/>
              <a:t>Married Couples: Income and resources of spouse count if you are living together</a:t>
            </a:r>
          </a:p>
          <a:p>
            <a:r>
              <a:rPr lang="en-US" sz="2400" b="1" dirty="0"/>
              <a:t>“Holding Out”: Presenting yourself as if you are married</a:t>
            </a:r>
          </a:p>
          <a:p>
            <a:endParaRPr lang="en-US" dirty="0"/>
          </a:p>
        </p:txBody>
      </p:sp>
    </p:spTree>
    <p:extLst>
      <p:ext uri="{BB962C8B-B14F-4D97-AF65-F5344CB8AC3E}">
        <p14:creationId xmlns:p14="http://schemas.microsoft.com/office/powerpoint/2010/main" val="22421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B4AA-2875-67B7-8091-70B034EA26F2}"/>
              </a:ext>
            </a:extLst>
          </p:cNvPr>
          <p:cNvSpPr>
            <a:spLocks noGrp="1"/>
          </p:cNvSpPr>
          <p:nvPr>
            <p:ph type="title"/>
          </p:nvPr>
        </p:nvSpPr>
        <p:spPr/>
        <p:txBody>
          <a:bodyPr/>
          <a:lstStyle/>
          <a:p>
            <a:r>
              <a:rPr lang="en-US" dirty="0">
                <a:solidFill>
                  <a:srgbClr val="002060"/>
                </a:solidFill>
              </a:rPr>
              <a:t>SSI Counts Income in the Month Received</a:t>
            </a:r>
          </a:p>
        </p:txBody>
      </p:sp>
      <p:sp>
        <p:nvSpPr>
          <p:cNvPr id="3" name="Content Placeholder 2">
            <a:extLst>
              <a:ext uri="{FF2B5EF4-FFF2-40B4-BE49-F238E27FC236}">
                <a16:creationId xmlns:a16="http://schemas.microsoft.com/office/drawing/2014/main" id="{150336A5-5D3B-7FA6-5B96-379CCF14342C}"/>
              </a:ext>
            </a:extLst>
          </p:cNvPr>
          <p:cNvSpPr>
            <a:spLocks noGrp="1"/>
          </p:cNvSpPr>
          <p:nvPr>
            <p:ph idx="1"/>
          </p:nvPr>
        </p:nvSpPr>
        <p:spPr>
          <a:xfrm>
            <a:off x="677334" y="1500326"/>
            <a:ext cx="8596668" cy="4944861"/>
          </a:xfrm>
        </p:spPr>
        <p:txBody>
          <a:bodyPr>
            <a:normAutofit fontScale="92500" lnSpcReduction="10000"/>
          </a:bodyPr>
          <a:lstStyle/>
          <a:p>
            <a:r>
              <a:rPr lang="en-US" b="1" dirty="0"/>
              <a:t>Unearned Income</a:t>
            </a:r>
          </a:p>
          <a:p>
            <a:pPr lvl="1"/>
            <a:r>
              <a:rPr lang="en-US" b="1" dirty="0"/>
              <a:t>Living Arrangement</a:t>
            </a:r>
          </a:p>
          <a:p>
            <a:pPr lvl="1"/>
            <a:r>
              <a:rPr lang="en-US" b="1" dirty="0"/>
              <a:t>SSDI / CDB</a:t>
            </a:r>
          </a:p>
          <a:p>
            <a:pPr lvl="1"/>
            <a:r>
              <a:rPr lang="en-US" b="1" dirty="0"/>
              <a:t>Child Support (For a child SSI only 2/3 of support counts)</a:t>
            </a:r>
          </a:p>
          <a:p>
            <a:pPr lvl="1"/>
            <a:r>
              <a:rPr lang="en-US" b="1" dirty="0"/>
              <a:t>Unemployment Benefits</a:t>
            </a:r>
          </a:p>
          <a:p>
            <a:pPr lvl="1"/>
            <a:r>
              <a:rPr lang="en-US" b="1" dirty="0"/>
              <a:t>Veterans Affairs (VA) benefit</a:t>
            </a:r>
          </a:p>
          <a:p>
            <a:pPr lvl="1"/>
            <a:r>
              <a:rPr lang="en-US" b="1" dirty="0"/>
              <a:t>Ohio Works First (OWF) for a child</a:t>
            </a:r>
          </a:p>
          <a:p>
            <a:pPr lvl="1"/>
            <a:r>
              <a:rPr lang="en-US" b="1" dirty="0"/>
              <a:t>Adoption Subsidy</a:t>
            </a:r>
          </a:p>
          <a:p>
            <a:pPr lvl="1"/>
            <a:r>
              <a:rPr lang="en-US" b="1" dirty="0"/>
              <a:t>Lottery Winning</a:t>
            </a:r>
          </a:p>
          <a:p>
            <a:pPr lvl="1"/>
            <a:r>
              <a:rPr lang="en-US" b="1" dirty="0"/>
              <a:t>Inheritance</a:t>
            </a:r>
          </a:p>
          <a:p>
            <a:pPr lvl="1"/>
            <a:r>
              <a:rPr lang="en-US" b="1" dirty="0"/>
              <a:t>Monetary Gifts</a:t>
            </a:r>
          </a:p>
          <a:p>
            <a:r>
              <a:rPr lang="en-US" b="1" dirty="0"/>
              <a:t>Earned Income</a:t>
            </a:r>
          </a:p>
          <a:p>
            <a:pPr lvl="1"/>
            <a:r>
              <a:rPr lang="en-US" b="1" dirty="0"/>
              <a:t>Wages from Taxed Employment</a:t>
            </a:r>
          </a:p>
          <a:p>
            <a:pPr lvl="1"/>
            <a:r>
              <a:rPr lang="en-US" b="1" dirty="0"/>
              <a:t>Self Employment Income including any business expenses</a:t>
            </a:r>
          </a:p>
        </p:txBody>
      </p:sp>
    </p:spTree>
    <p:extLst>
      <p:ext uri="{BB962C8B-B14F-4D97-AF65-F5344CB8AC3E}">
        <p14:creationId xmlns:p14="http://schemas.microsoft.com/office/powerpoint/2010/main" val="156058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14E8-81A6-84B5-EDFA-0977A949AD1E}"/>
              </a:ext>
            </a:extLst>
          </p:cNvPr>
          <p:cNvSpPr>
            <a:spLocks noGrp="1"/>
          </p:cNvSpPr>
          <p:nvPr>
            <p:ph type="title"/>
          </p:nvPr>
        </p:nvSpPr>
        <p:spPr/>
        <p:txBody>
          <a:bodyPr/>
          <a:lstStyle/>
          <a:p>
            <a:r>
              <a:rPr lang="en-US" dirty="0">
                <a:solidFill>
                  <a:srgbClr val="002060"/>
                </a:solidFill>
              </a:rPr>
              <a:t>SSI Living Arrangement</a:t>
            </a:r>
          </a:p>
        </p:txBody>
      </p:sp>
      <p:pic>
        <p:nvPicPr>
          <p:cNvPr id="5" name="Picture 4">
            <a:extLst>
              <a:ext uri="{FF2B5EF4-FFF2-40B4-BE49-F238E27FC236}">
                <a16:creationId xmlns:a16="http://schemas.microsoft.com/office/drawing/2014/main" id="{62ACCAA7-3545-E6E1-3D0F-1C7A2E929546}"/>
              </a:ext>
            </a:extLst>
          </p:cNvPr>
          <p:cNvPicPr>
            <a:picLocks noChangeAspect="1"/>
          </p:cNvPicPr>
          <p:nvPr/>
        </p:nvPicPr>
        <p:blipFill>
          <a:blip r:embed="rId2"/>
          <a:stretch>
            <a:fillRect/>
          </a:stretch>
        </p:blipFill>
        <p:spPr>
          <a:xfrm>
            <a:off x="418582" y="2053314"/>
            <a:ext cx="11354836" cy="3371132"/>
          </a:xfrm>
          <a:prstGeom prst="rect">
            <a:avLst/>
          </a:prstGeom>
        </p:spPr>
      </p:pic>
    </p:spTree>
    <p:extLst>
      <p:ext uri="{BB962C8B-B14F-4D97-AF65-F5344CB8AC3E}">
        <p14:creationId xmlns:p14="http://schemas.microsoft.com/office/powerpoint/2010/main" val="64999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C3ED-1EEA-742E-1471-14246B3AF547}"/>
              </a:ext>
            </a:extLst>
          </p:cNvPr>
          <p:cNvSpPr>
            <a:spLocks noGrp="1"/>
          </p:cNvSpPr>
          <p:nvPr>
            <p:ph type="title"/>
          </p:nvPr>
        </p:nvSpPr>
        <p:spPr/>
        <p:txBody>
          <a:bodyPr/>
          <a:lstStyle/>
          <a:p>
            <a:r>
              <a:rPr lang="en-US" dirty="0">
                <a:solidFill>
                  <a:srgbClr val="002060"/>
                </a:solidFill>
              </a:rPr>
              <a:t>SSI Living Arrangement</a:t>
            </a:r>
          </a:p>
        </p:txBody>
      </p:sp>
      <p:sp>
        <p:nvSpPr>
          <p:cNvPr id="3" name="Content Placeholder 2">
            <a:extLst>
              <a:ext uri="{FF2B5EF4-FFF2-40B4-BE49-F238E27FC236}">
                <a16:creationId xmlns:a16="http://schemas.microsoft.com/office/drawing/2014/main" id="{FEE0E3D3-0B72-EA6D-3A14-7CEF28CC5C15}"/>
              </a:ext>
            </a:extLst>
          </p:cNvPr>
          <p:cNvSpPr>
            <a:spLocks noGrp="1"/>
          </p:cNvSpPr>
          <p:nvPr>
            <p:ph idx="1"/>
          </p:nvPr>
        </p:nvSpPr>
        <p:spPr/>
        <p:txBody>
          <a:bodyPr>
            <a:normAutofit fontScale="92500" lnSpcReduction="20000"/>
          </a:bodyPr>
          <a:lstStyle/>
          <a:p>
            <a:r>
              <a:rPr lang="en-US" sz="2400" b="1" dirty="0"/>
              <a:t>Child SSI living with parents </a:t>
            </a:r>
          </a:p>
          <a:p>
            <a:pPr lvl="1"/>
            <a:r>
              <a:rPr lang="en-US" sz="2200" b="1" dirty="0"/>
              <a:t>Have to show FAMILY paying for own living expenses</a:t>
            </a:r>
          </a:p>
          <a:p>
            <a:pPr lvl="1"/>
            <a:r>
              <a:rPr lang="en-US" sz="2200" b="1" dirty="0"/>
              <a:t>If someone is providing support to the family, they will get less SSI</a:t>
            </a:r>
          </a:p>
          <a:p>
            <a:r>
              <a:rPr lang="en-US" sz="2400" b="1" dirty="0"/>
              <a:t>Child SSI living with someone other than a parent </a:t>
            </a:r>
          </a:p>
          <a:p>
            <a:pPr lvl="1"/>
            <a:r>
              <a:rPr lang="en-US" sz="2200" b="1" dirty="0"/>
              <a:t>Child has to pay for their share of living expenses</a:t>
            </a:r>
          </a:p>
          <a:p>
            <a:r>
              <a:rPr lang="en-US" sz="2400" b="1" dirty="0"/>
              <a:t>Age 18 Adult SSI– MUST START PAYING FOR LIVING EXPENSES – even if Age 18 redetermination hasn’t happened yet. Will go back to 18</a:t>
            </a:r>
            <a:r>
              <a:rPr lang="en-US" sz="2400" b="1" baseline="30000" dirty="0"/>
              <a:t>th</a:t>
            </a:r>
            <a:r>
              <a:rPr lang="en-US" sz="2400" b="1" dirty="0"/>
              <a:t> Birthday. </a:t>
            </a:r>
          </a:p>
          <a:p>
            <a:r>
              <a:rPr lang="en-US" sz="2400" b="1" dirty="0"/>
              <a:t>SOMEONE ON SSI MUST BE PAYING FOR ALL OF THEIR OWN LIVING EXPENSES TO BE ELIGIBLE FOR MAXIMUM SSI</a:t>
            </a:r>
            <a:endParaRPr lang="en-US" b="1" dirty="0"/>
          </a:p>
        </p:txBody>
      </p:sp>
    </p:spTree>
    <p:extLst>
      <p:ext uri="{BB962C8B-B14F-4D97-AF65-F5344CB8AC3E}">
        <p14:creationId xmlns:p14="http://schemas.microsoft.com/office/powerpoint/2010/main" val="4538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CF9B9-8653-F55C-BC7F-CA7F2F8B8742}"/>
              </a:ext>
            </a:extLst>
          </p:cNvPr>
          <p:cNvPicPr>
            <a:picLocks noChangeAspect="1"/>
          </p:cNvPicPr>
          <p:nvPr/>
        </p:nvPicPr>
        <p:blipFill>
          <a:blip r:embed="rId2"/>
          <a:stretch>
            <a:fillRect/>
          </a:stretch>
        </p:blipFill>
        <p:spPr>
          <a:xfrm>
            <a:off x="378641" y="322278"/>
            <a:ext cx="8854136" cy="6368208"/>
          </a:xfrm>
          <a:prstGeom prst="rect">
            <a:avLst/>
          </a:prstGeom>
        </p:spPr>
      </p:pic>
    </p:spTree>
    <p:extLst>
      <p:ext uri="{BB962C8B-B14F-4D97-AF65-F5344CB8AC3E}">
        <p14:creationId xmlns:p14="http://schemas.microsoft.com/office/powerpoint/2010/main" val="57248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CD9FD-A616-4254-814C-61E7E23BDBE0}"/>
              </a:ext>
            </a:extLst>
          </p:cNvPr>
          <p:cNvPicPr>
            <a:picLocks noChangeAspect="1"/>
          </p:cNvPicPr>
          <p:nvPr/>
        </p:nvPicPr>
        <p:blipFill>
          <a:blip r:embed="rId2"/>
          <a:stretch>
            <a:fillRect/>
          </a:stretch>
        </p:blipFill>
        <p:spPr>
          <a:xfrm>
            <a:off x="1386169" y="0"/>
            <a:ext cx="5495731" cy="6858000"/>
          </a:xfrm>
          <a:prstGeom prst="rect">
            <a:avLst/>
          </a:prstGeom>
        </p:spPr>
      </p:pic>
    </p:spTree>
    <p:extLst>
      <p:ext uri="{BB962C8B-B14F-4D97-AF65-F5344CB8AC3E}">
        <p14:creationId xmlns:p14="http://schemas.microsoft.com/office/powerpoint/2010/main" val="80033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524C-82FD-4F42-3DCC-CA37FE944547}"/>
              </a:ext>
            </a:extLst>
          </p:cNvPr>
          <p:cNvSpPr>
            <a:spLocks noGrp="1"/>
          </p:cNvSpPr>
          <p:nvPr>
            <p:ph type="title"/>
          </p:nvPr>
        </p:nvSpPr>
        <p:spPr/>
        <p:txBody>
          <a:bodyPr/>
          <a:lstStyle/>
          <a:p>
            <a:r>
              <a:rPr lang="en-US" dirty="0">
                <a:solidFill>
                  <a:srgbClr val="002060"/>
                </a:solidFill>
              </a:rPr>
              <a:t>Temporary Living Arrangement and SSI</a:t>
            </a:r>
          </a:p>
        </p:txBody>
      </p:sp>
      <p:sp>
        <p:nvSpPr>
          <p:cNvPr id="3" name="Content Placeholder 2">
            <a:extLst>
              <a:ext uri="{FF2B5EF4-FFF2-40B4-BE49-F238E27FC236}">
                <a16:creationId xmlns:a16="http://schemas.microsoft.com/office/drawing/2014/main" id="{A0996E90-916F-294D-476D-83DA128A1985}"/>
              </a:ext>
            </a:extLst>
          </p:cNvPr>
          <p:cNvSpPr>
            <a:spLocks noGrp="1"/>
          </p:cNvSpPr>
          <p:nvPr>
            <p:ph idx="1"/>
          </p:nvPr>
        </p:nvSpPr>
        <p:spPr/>
        <p:txBody>
          <a:bodyPr>
            <a:normAutofit fontScale="77500" lnSpcReduction="20000"/>
          </a:bodyPr>
          <a:lstStyle/>
          <a:p>
            <a:r>
              <a:rPr lang="en-US" sz="3000" b="1" dirty="0"/>
              <a:t>Jail </a:t>
            </a:r>
          </a:p>
          <a:p>
            <a:pPr lvl="1"/>
            <a:r>
              <a:rPr lang="en-US" sz="2600" b="1" dirty="0"/>
              <a:t>Suspended if in for 30 continuous days</a:t>
            </a:r>
          </a:p>
          <a:p>
            <a:pPr lvl="1"/>
            <a:r>
              <a:rPr lang="en-US" sz="2600" b="1" dirty="0"/>
              <a:t>Terminated if in for 12 continuous months</a:t>
            </a:r>
          </a:p>
          <a:p>
            <a:r>
              <a:rPr lang="en-US" sz="3000" b="1" dirty="0"/>
              <a:t>Hospitalization &amp; Nursing Home</a:t>
            </a:r>
          </a:p>
          <a:p>
            <a:pPr lvl="1"/>
            <a:r>
              <a:rPr lang="en-US" sz="2600" b="1" dirty="0"/>
              <a:t>If Medicaid is paying for more than ½ of your cost of care, an SSI recipient would only get $30 per month for personal needs</a:t>
            </a:r>
          </a:p>
          <a:p>
            <a:pPr lvl="1"/>
            <a:r>
              <a:rPr lang="en-US" sz="2600" b="1" dirty="0"/>
              <a:t>Special Rule for folks in Medical Facility for less than 90 days that need funds to maintain living arrangement for when they get discharged</a:t>
            </a:r>
          </a:p>
          <a:p>
            <a:pPr lvl="2"/>
            <a:r>
              <a:rPr lang="en-US" sz="2200" b="1" dirty="0"/>
              <a:t>Form SSA 186</a:t>
            </a:r>
          </a:p>
          <a:p>
            <a:r>
              <a:rPr lang="en-US" sz="3000" b="1" dirty="0"/>
              <a:t>If you leave the country for 30 consecutive days.</a:t>
            </a:r>
          </a:p>
          <a:p>
            <a:endParaRPr lang="en-US" sz="2000" b="1" dirty="0"/>
          </a:p>
        </p:txBody>
      </p:sp>
    </p:spTree>
    <p:extLst>
      <p:ext uri="{BB962C8B-B14F-4D97-AF65-F5344CB8AC3E}">
        <p14:creationId xmlns:p14="http://schemas.microsoft.com/office/powerpoint/2010/main" val="151150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FEA1-E859-630F-D2C6-6EEDDC399704}"/>
              </a:ext>
            </a:extLst>
          </p:cNvPr>
          <p:cNvSpPr>
            <a:spLocks noGrp="1"/>
          </p:cNvSpPr>
          <p:nvPr>
            <p:ph type="title"/>
          </p:nvPr>
        </p:nvSpPr>
        <p:spPr/>
        <p:txBody>
          <a:bodyPr/>
          <a:lstStyle/>
          <a:p>
            <a:r>
              <a:rPr lang="en-US" dirty="0">
                <a:solidFill>
                  <a:srgbClr val="002060"/>
                </a:solidFill>
              </a:rPr>
              <a:t>SSI Income ESTIMATES</a:t>
            </a:r>
          </a:p>
        </p:txBody>
      </p:sp>
      <p:sp>
        <p:nvSpPr>
          <p:cNvPr id="3" name="Content Placeholder 2">
            <a:extLst>
              <a:ext uri="{FF2B5EF4-FFF2-40B4-BE49-F238E27FC236}">
                <a16:creationId xmlns:a16="http://schemas.microsoft.com/office/drawing/2014/main" id="{8C23C6F0-EF09-CD02-A43B-68E6E517EBD4}"/>
              </a:ext>
            </a:extLst>
          </p:cNvPr>
          <p:cNvSpPr>
            <a:spLocks noGrp="1"/>
          </p:cNvSpPr>
          <p:nvPr>
            <p:ph idx="1"/>
          </p:nvPr>
        </p:nvSpPr>
        <p:spPr/>
        <p:txBody>
          <a:bodyPr>
            <a:normAutofit lnSpcReduction="10000"/>
          </a:bodyPr>
          <a:lstStyle/>
          <a:p>
            <a:r>
              <a:rPr lang="en-US" sz="2800" b="1" dirty="0"/>
              <a:t>If Social Security THINKS income is received, they will estimate.  </a:t>
            </a:r>
          </a:p>
          <a:p>
            <a:r>
              <a:rPr lang="en-US" sz="2800" b="1" dirty="0"/>
              <a:t>Unearned Income</a:t>
            </a:r>
          </a:p>
          <a:p>
            <a:pPr lvl="1"/>
            <a:r>
              <a:rPr lang="en-US" sz="2400" b="1" dirty="0"/>
              <a:t>Living Arrangement</a:t>
            </a:r>
          </a:p>
          <a:p>
            <a:pPr lvl="1"/>
            <a:r>
              <a:rPr lang="en-US" sz="2400" b="1" dirty="0"/>
              <a:t>Child Support</a:t>
            </a:r>
          </a:p>
          <a:p>
            <a:pPr lvl="1"/>
            <a:r>
              <a:rPr lang="en-US" sz="2400" b="1" dirty="0"/>
              <a:t>OWF Benefit</a:t>
            </a:r>
          </a:p>
          <a:p>
            <a:r>
              <a:rPr lang="en-US" sz="2800" b="1" dirty="0"/>
              <a:t>Earned Income</a:t>
            </a:r>
          </a:p>
          <a:p>
            <a:r>
              <a:rPr lang="en-US" sz="2800" b="1" dirty="0"/>
              <a:t>Estimates stay on record until proof submitted</a:t>
            </a:r>
          </a:p>
          <a:p>
            <a:pPr marL="457200" lvl="1" indent="0">
              <a:buNone/>
            </a:pPr>
            <a:endParaRPr lang="en-US" dirty="0"/>
          </a:p>
        </p:txBody>
      </p:sp>
    </p:spTree>
    <p:extLst>
      <p:ext uri="{BB962C8B-B14F-4D97-AF65-F5344CB8AC3E}">
        <p14:creationId xmlns:p14="http://schemas.microsoft.com/office/powerpoint/2010/main" val="17104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D0D7-E422-FC67-18C4-0787370CFD15}"/>
              </a:ext>
            </a:extLst>
          </p:cNvPr>
          <p:cNvSpPr>
            <a:spLocks noGrp="1"/>
          </p:cNvSpPr>
          <p:nvPr>
            <p:ph type="title"/>
          </p:nvPr>
        </p:nvSpPr>
        <p:spPr/>
        <p:txBody>
          <a:bodyPr/>
          <a:lstStyle/>
          <a:p>
            <a:r>
              <a:rPr lang="en-US" dirty="0">
                <a:solidFill>
                  <a:srgbClr val="002060"/>
                </a:solidFill>
              </a:rPr>
              <a:t>Examples of UNDERPAYMENT of SSI</a:t>
            </a:r>
          </a:p>
        </p:txBody>
      </p:sp>
      <p:sp>
        <p:nvSpPr>
          <p:cNvPr id="3" name="Content Placeholder 2">
            <a:extLst>
              <a:ext uri="{FF2B5EF4-FFF2-40B4-BE49-F238E27FC236}">
                <a16:creationId xmlns:a16="http://schemas.microsoft.com/office/drawing/2014/main" id="{223527BE-257B-4823-AE52-B49B25ECF85B}"/>
              </a:ext>
            </a:extLst>
          </p:cNvPr>
          <p:cNvSpPr>
            <a:spLocks noGrp="1"/>
          </p:cNvSpPr>
          <p:nvPr>
            <p:ph idx="1"/>
          </p:nvPr>
        </p:nvSpPr>
        <p:spPr/>
        <p:txBody>
          <a:bodyPr/>
          <a:lstStyle/>
          <a:p>
            <a:pPr lvl="1"/>
            <a:r>
              <a:rPr lang="en-US" sz="1800" b="1" dirty="0"/>
              <a:t>Child Support! </a:t>
            </a:r>
          </a:p>
          <a:p>
            <a:pPr lvl="2"/>
            <a:r>
              <a:rPr lang="en-US" sz="1600" b="1" dirty="0"/>
              <a:t>If there’s an order it will count. </a:t>
            </a:r>
          </a:p>
          <a:p>
            <a:pPr lvl="2"/>
            <a:r>
              <a:rPr lang="en-US" sz="1400" b="1" dirty="0"/>
              <a:t>Have to show monthly proof of amount received (or not received) by providing Payment History Report. </a:t>
            </a:r>
          </a:p>
          <a:p>
            <a:pPr lvl="1"/>
            <a:r>
              <a:rPr lang="en-US" sz="1800" b="1" dirty="0"/>
              <a:t>JFS OWF benefit for a child. </a:t>
            </a:r>
          </a:p>
          <a:p>
            <a:pPr lvl="2"/>
            <a:r>
              <a:rPr lang="en-US" sz="1600" b="1" dirty="0"/>
              <a:t>Should end when SSI starts. </a:t>
            </a:r>
          </a:p>
          <a:p>
            <a:pPr lvl="2"/>
            <a:r>
              <a:rPr lang="en-US" sz="1600" b="1" dirty="0"/>
              <a:t>SSI will not increase though until official JFS letter showing end date is sent to Social Security. </a:t>
            </a:r>
          </a:p>
          <a:p>
            <a:pPr lvl="1"/>
            <a:r>
              <a:rPr lang="en-US" sz="1800" b="1" dirty="0"/>
              <a:t>Employment ending.</a:t>
            </a:r>
          </a:p>
          <a:p>
            <a:pPr lvl="2"/>
            <a:r>
              <a:rPr lang="en-US" sz="1600" b="1" dirty="0"/>
              <a:t>REPORT IT by calling them! </a:t>
            </a:r>
          </a:p>
          <a:p>
            <a:pPr lvl="2"/>
            <a:r>
              <a:rPr lang="en-US" sz="1600" b="1" dirty="0"/>
              <a:t>WRITE “LAST PAYSTUB” ON THE LAST PAYSTUB THAT YOU SEND IN. </a:t>
            </a:r>
          </a:p>
          <a:p>
            <a:endParaRPr lang="en-US" dirty="0"/>
          </a:p>
        </p:txBody>
      </p:sp>
    </p:spTree>
    <p:extLst>
      <p:ext uri="{BB962C8B-B14F-4D97-AF65-F5344CB8AC3E}">
        <p14:creationId xmlns:p14="http://schemas.microsoft.com/office/powerpoint/2010/main" val="25359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99E-B35C-4BF1-B721-26DE0C48C9C2}"/>
              </a:ext>
            </a:extLst>
          </p:cNvPr>
          <p:cNvSpPr>
            <a:spLocks noGrp="1"/>
          </p:cNvSpPr>
          <p:nvPr>
            <p:ph type="title"/>
          </p:nvPr>
        </p:nvSpPr>
        <p:spPr>
          <a:xfrm>
            <a:off x="1653363" y="365760"/>
            <a:ext cx="9367203" cy="1188720"/>
          </a:xfrm>
        </p:spPr>
        <p:txBody>
          <a:bodyPr>
            <a:normAutofit/>
          </a:bodyPr>
          <a:lstStyle/>
          <a:p>
            <a:r>
              <a:rPr lang="en-US" b="1" dirty="0"/>
              <a:t>Poll # 1:  Who’s here today?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F0BB43B-9BEA-4B3A-903F-7D0AE397994F}"/>
              </a:ext>
            </a:extLst>
          </p:cNvPr>
          <p:cNvSpPr>
            <a:spLocks noGrp="1"/>
          </p:cNvSpPr>
          <p:nvPr>
            <p:ph idx="1"/>
          </p:nvPr>
        </p:nvSpPr>
        <p:spPr>
          <a:xfrm>
            <a:off x="1653363" y="2176272"/>
            <a:ext cx="9367204" cy="4041648"/>
          </a:xfrm>
          <a:solidFill>
            <a:srgbClr val="FFFF00"/>
          </a:solidFill>
        </p:spPr>
        <p:txBody>
          <a:bodyPr anchor="t">
            <a:normAutofit/>
          </a:bodyPr>
          <a:lstStyle/>
          <a:p>
            <a:pPr>
              <a:buFont typeface="Wingdings" panose="05000000000000000000" pitchFamily="2" charset="2"/>
              <a:buChar char="q"/>
            </a:pPr>
            <a:r>
              <a:rPr lang="en-US" sz="2400" dirty="0"/>
              <a:t> Service Support Administrator (SSA)</a:t>
            </a:r>
          </a:p>
          <a:p>
            <a:pPr>
              <a:buFont typeface="Wingdings" panose="05000000000000000000" pitchFamily="2" charset="2"/>
              <a:buChar char="q"/>
            </a:pPr>
            <a:r>
              <a:rPr lang="en-US" sz="2400" dirty="0"/>
              <a:t> Other County Board staff</a:t>
            </a:r>
          </a:p>
          <a:p>
            <a:pPr>
              <a:buFont typeface="Wingdings" panose="05000000000000000000" pitchFamily="2" charset="2"/>
              <a:buChar char="q"/>
            </a:pPr>
            <a:r>
              <a:rPr lang="en-US" sz="2400" dirty="0"/>
              <a:t> Family member</a:t>
            </a:r>
          </a:p>
          <a:p>
            <a:pPr>
              <a:buFont typeface="Wingdings" panose="05000000000000000000" pitchFamily="2" charset="2"/>
              <a:buChar char="q"/>
            </a:pPr>
            <a:r>
              <a:rPr lang="en-US" sz="2400" dirty="0"/>
              <a:t> Self advocate</a:t>
            </a:r>
          </a:p>
          <a:p>
            <a:pPr>
              <a:buFont typeface="Wingdings" panose="05000000000000000000" pitchFamily="2" charset="2"/>
              <a:buChar char="q"/>
            </a:pPr>
            <a:r>
              <a:rPr lang="en-US" sz="2400" dirty="0"/>
              <a:t> Provider</a:t>
            </a:r>
          </a:p>
          <a:p>
            <a:pPr>
              <a:buFont typeface="Wingdings" panose="05000000000000000000" pitchFamily="2" charset="2"/>
              <a:buChar char="q"/>
            </a:pPr>
            <a:r>
              <a:rPr lang="en-US" sz="2400" dirty="0"/>
              <a:t> Opportunities for Ohioans with Disabilities (OOD)</a:t>
            </a:r>
          </a:p>
          <a:p>
            <a:pPr>
              <a:buFont typeface="Wingdings" panose="05000000000000000000" pitchFamily="2" charset="2"/>
              <a:buChar char="q"/>
            </a:pPr>
            <a:r>
              <a:rPr lang="en-US" sz="2400" dirty="0"/>
              <a:t> Ohio Department of Developmental Disabilities (DODD)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64575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901C-7F62-86DB-367B-EBE3BC22202D}"/>
              </a:ext>
            </a:extLst>
          </p:cNvPr>
          <p:cNvSpPr>
            <a:spLocks noGrp="1"/>
          </p:cNvSpPr>
          <p:nvPr>
            <p:ph type="title"/>
          </p:nvPr>
        </p:nvSpPr>
        <p:spPr/>
        <p:txBody>
          <a:bodyPr/>
          <a:lstStyle/>
          <a:p>
            <a:r>
              <a:rPr lang="en-US" dirty="0">
                <a:solidFill>
                  <a:srgbClr val="002060"/>
                </a:solidFill>
              </a:rPr>
              <a:t>SSI: What Counts as Resources</a:t>
            </a:r>
          </a:p>
        </p:txBody>
      </p:sp>
      <p:sp>
        <p:nvSpPr>
          <p:cNvPr id="3" name="Content Placeholder 2">
            <a:extLst>
              <a:ext uri="{FF2B5EF4-FFF2-40B4-BE49-F238E27FC236}">
                <a16:creationId xmlns:a16="http://schemas.microsoft.com/office/drawing/2014/main" id="{715B24A3-C025-AA06-59C2-5495AD85EBB5}"/>
              </a:ext>
            </a:extLst>
          </p:cNvPr>
          <p:cNvSpPr>
            <a:spLocks noGrp="1"/>
          </p:cNvSpPr>
          <p:nvPr>
            <p:ph idx="1"/>
          </p:nvPr>
        </p:nvSpPr>
        <p:spPr/>
        <p:txBody>
          <a:bodyPr>
            <a:normAutofit/>
          </a:bodyPr>
          <a:lstStyle/>
          <a:p>
            <a:r>
              <a:rPr lang="en-US" sz="2000" b="1" dirty="0"/>
              <a:t>Cash</a:t>
            </a:r>
          </a:p>
          <a:p>
            <a:r>
              <a:rPr lang="en-US" sz="2000" b="1" dirty="0"/>
              <a:t>Bank Accounts (Checking and Savings)</a:t>
            </a:r>
          </a:p>
          <a:p>
            <a:r>
              <a:rPr lang="en-US" sz="2000" b="1" dirty="0"/>
              <a:t>401 K – from previous employers</a:t>
            </a:r>
          </a:p>
          <a:p>
            <a:r>
              <a:rPr lang="en-US" sz="2000" b="1" dirty="0"/>
              <a:t>Items with a title (car, boat, RV, motorcycle, trailer)</a:t>
            </a:r>
          </a:p>
          <a:p>
            <a:r>
              <a:rPr lang="en-US" sz="2000" b="1" dirty="0"/>
              <a:t>Stocks</a:t>
            </a:r>
          </a:p>
          <a:p>
            <a:r>
              <a:rPr lang="en-US" sz="2000" b="1" dirty="0"/>
              <a:t>Savings Bonds</a:t>
            </a:r>
          </a:p>
          <a:p>
            <a:r>
              <a:rPr lang="en-US" sz="2000" b="1" dirty="0"/>
              <a:t>CD</a:t>
            </a:r>
          </a:p>
          <a:p>
            <a:r>
              <a:rPr lang="en-US" sz="2000" b="1" dirty="0"/>
              <a:t>Anything of VALUE (That can be converted to cash)</a:t>
            </a:r>
          </a:p>
          <a:p>
            <a:r>
              <a:rPr lang="en-US" sz="2000" b="1" dirty="0"/>
              <a:t>Life Insurance Policy ($1,500 excluded)</a:t>
            </a:r>
          </a:p>
        </p:txBody>
      </p:sp>
    </p:spTree>
    <p:extLst>
      <p:ext uri="{BB962C8B-B14F-4D97-AF65-F5344CB8AC3E}">
        <p14:creationId xmlns:p14="http://schemas.microsoft.com/office/powerpoint/2010/main" val="358372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B30A-A147-0C16-00EF-CCB4C7A27A6B}"/>
              </a:ext>
            </a:extLst>
          </p:cNvPr>
          <p:cNvSpPr>
            <a:spLocks noGrp="1"/>
          </p:cNvSpPr>
          <p:nvPr>
            <p:ph type="title"/>
          </p:nvPr>
        </p:nvSpPr>
        <p:spPr/>
        <p:txBody>
          <a:bodyPr/>
          <a:lstStyle/>
          <a:p>
            <a:r>
              <a:rPr lang="en-US" dirty="0">
                <a:solidFill>
                  <a:srgbClr val="002060"/>
                </a:solidFill>
              </a:rPr>
              <a:t>SSI: Some things that DON’T COUNT!</a:t>
            </a:r>
          </a:p>
        </p:txBody>
      </p:sp>
      <p:sp>
        <p:nvSpPr>
          <p:cNvPr id="3" name="Content Placeholder 2">
            <a:extLst>
              <a:ext uri="{FF2B5EF4-FFF2-40B4-BE49-F238E27FC236}">
                <a16:creationId xmlns:a16="http://schemas.microsoft.com/office/drawing/2014/main" id="{F5D66F06-E4B9-B676-B9E7-6498C5854E5E}"/>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 Vehicle for and Individual and Family that is used for transportation</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sz="2000" b="1" dirty="0">
                <a:solidFill>
                  <a:prstClr val="black">
                    <a:lumMod val="75000"/>
                    <a:lumOff val="25000"/>
                  </a:prstClr>
                </a:solidFill>
                <a:latin typeface="Trebuchet MS" panose="020B0603020202020204"/>
              </a:rPr>
              <a:t>House that YOU LIVE IN</a:t>
            </a:r>
            <a:endPar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Federal Tax Refund- doesn’t count as income or as a resource until 12 months after received</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Social Security back payments – doesn’t count </a:t>
            </a:r>
            <a:r>
              <a:rPr lang="en-US" sz="2000" b="1" dirty="0">
                <a:solidFill>
                  <a:prstClr val="black">
                    <a:lumMod val="75000"/>
                    <a:lumOff val="25000"/>
                  </a:prstClr>
                </a:solidFill>
                <a:latin typeface="Trebuchet MS" panose="020B0603020202020204"/>
              </a:rPr>
              <a:t>as income or a resource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until 9 months after received</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sz="2000" b="1" dirty="0">
                <a:solidFill>
                  <a:prstClr val="black">
                    <a:lumMod val="75000"/>
                    <a:lumOff val="25000"/>
                  </a:prstClr>
                </a:solidFill>
                <a:latin typeface="Trebuchet MS" panose="020B0603020202020204"/>
              </a:rPr>
              <a:t>STABLE Account funds (Up to $100,000)</a:t>
            </a:r>
            <a:endPar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401K from current employer</a:t>
            </a:r>
          </a:p>
          <a:p>
            <a:endParaRPr lang="en-US" dirty="0"/>
          </a:p>
        </p:txBody>
      </p:sp>
    </p:spTree>
    <p:extLst>
      <p:ext uri="{BB962C8B-B14F-4D97-AF65-F5344CB8AC3E}">
        <p14:creationId xmlns:p14="http://schemas.microsoft.com/office/powerpoint/2010/main" val="1243623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DFF222-A1BA-7922-FBEF-93E5102EE88B}"/>
              </a:ext>
            </a:extLst>
          </p:cNvPr>
          <p:cNvPicPr>
            <a:picLocks noChangeAspect="1"/>
          </p:cNvPicPr>
          <p:nvPr/>
        </p:nvPicPr>
        <p:blipFill>
          <a:blip r:embed="rId2"/>
          <a:stretch>
            <a:fillRect/>
          </a:stretch>
        </p:blipFill>
        <p:spPr>
          <a:xfrm>
            <a:off x="646405" y="368100"/>
            <a:ext cx="11126804" cy="6156987"/>
          </a:xfrm>
          <a:prstGeom prst="rect">
            <a:avLst/>
          </a:prstGeom>
        </p:spPr>
      </p:pic>
    </p:spTree>
    <p:extLst>
      <p:ext uri="{BB962C8B-B14F-4D97-AF65-F5344CB8AC3E}">
        <p14:creationId xmlns:p14="http://schemas.microsoft.com/office/powerpoint/2010/main" val="1014447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98FD-7EC1-B65C-6B61-CFFA0E208AC9}"/>
              </a:ext>
            </a:extLst>
          </p:cNvPr>
          <p:cNvSpPr>
            <a:spLocks noGrp="1"/>
          </p:cNvSpPr>
          <p:nvPr>
            <p:ph type="title"/>
          </p:nvPr>
        </p:nvSpPr>
        <p:spPr/>
        <p:txBody>
          <a:bodyPr/>
          <a:lstStyle/>
          <a:p>
            <a:r>
              <a:rPr lang="en-US" dirty="0">
                <a:solidFill>
                  <a:srgbClr val="002060"/>
                </a:solidFill>
              </a:rPr>
              <a:t>Work Incentive Information to Report</a:t>
            </a:r>
          </a:p>
        </p:txBody>
      </p:sp>
      <p:sp>
        <p:nvSpPr>
          <p:cNvPr id="3" name="Content Placeholder 2">
            <a:extLst>
              <a:ext uri="{FF2B5EF4-FFF2-40B4-BE49-F238E27FC236}">
                <a16:creationId xmlns:a16="http://schemas.microsoft.com/office/drawing/2014/main" id="{A12F7F54-5B6A-B676-0D3E-E5595A8352A1}"/>
              </a:ext>
            </a:extLst>
          </p:cNvPr>
          <p:cNvSpPr>
            <a:spLocks noGrp="1"/>
          </p:cNvSpPr>
          <p:nvPr>
            <p:ph idx="1"/>
          </p:nvPr>
        </p:nvSpPr>
        <p:spPr/>
        <p:txBody>
          <a:bodyPr/>
          <a:lstStyle/>
          <a:p>
            <a:r>
              <a:rPr lang="en-US" sz="2800" dirty="0"/>
              <a:t>Student Earned Income Exclusion (For SSI up to Age 22)</a:t>
            </a:r>
          </a:p>
          <a:p>
            <a:r>
              <a:rPr lang="en-US" sz="2800" dirty="0"/>
              <a:t>IRWE’s (For SSI and SSDI / CDB)</a:t>
            </a:r>
          </a:p>
          <a:p>
            <a:r>
              <a:rPr lang="en-US" sz="2800" dirty="0"/>
              <a:t>Blind Work Expenses (For SSI)</a:t>
            </a:r>
          </a:p>
          <a:p>
            <a:r>
              <a:rPr lang="en-US" sz="2800" dirty="0"/>
              <a:t>Subsidy Form SSA 3033 (For SSDI / CDB)</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sz="2800" dirty="0"/>
              <a:t>Work Activity Report Form SSA 821 </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(For SSDI / CDB)</a:t>
            </a:r>
          </a:p>
          <a:p>
            <a:endParaRPr lang="en-US" dirty="0"/>
          </a:p>
          <a:p>
            <a:endParaRPr lang="en-US" dirty="0"/>
          </a:p>
        </p:txBody>
      </p:sp>
    </p:spTree>
    <p:extLst>
      <p:ext uri="{BB962C8B-B14F-4D97-AF65-F5344CB8AC3E}">
        <p14:creationId xmlns:p14="http://schemas.microsoft.com/office/powerpoint/2010/main" val="397364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81093-D747-82E0-66D0-C69DD0EB7FA5}"/>
              </a:ext>
            </a:extLst>
          </p:cNvPr>
          <p:cNvPicPr>
            <a:picLocks noChangeAspect="1"/>
          </p:cNvPicPr>
          <p:nvPr/>
        </p:nvPicPr>
        <p:blipFill>
          <a:blip r:embed="rId2"/>
          <a:stretch>
            <a:fillRect/>
          </a:stretch>
        </p:blipFill>
        <p:spPr>
          <a:xfrm>
            <a:off x="576115" y="0"/>
            <a:ext cx="7453189" cy="6858000"/>
          </a:xfrm>
          <a:prstGeom prst="rect">
            <a:avLst/>
          </a:prstGeom>
        </p:spPr>
      </p:pic>
    </p:spTree>
    <p:extLst>
      <p:ext uri="{BB962C8B-B14F-4D97-AF65-F5344CB8AC3E}">
        <p14:creationId xmlns:p14="http://schemas.microsoft.com/office/powerpoint/2010/main" val="315666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08E93-806D-DA79-823F-F773103A17EF}"/>
              </a:ext>
            </a:extLst>
          </p:cNvPr>
          <p:cNvPicPr>
            <a:picLocks noChangeAspect="1"/>
          </p:cNvPicPr>
          <p:nvPr/>
        </p:nvPicPr>
        <p:blipFill>
          <a:blip r:embed="rId2"/>
          <a:stretch>
            <a:fillRect/>
          </a:stretch>
        </p:blipFill>
        <p:spPr>
          <a:xfrm>
            <a:off x="902904" y="0"/>
            <a:ext cx="5363650" cy="6858000"/>
          </a:xfrm>
          <a:prstGeom prst="rect">
            <a:avLst/>
          </a:prstGeom>
        </p:spPr>
      </p:pic>
      <p:pic>
        <p:nvPicPr>
          <p:cNvPr id="5" name="Picture 4">
            <a:extLst>
              <a:ext uri="{FF2B5EF4-FFF2-40B4-BE49-F238E27FC236}">
                <a16:creationId xmlns:a16="http://schemas.microsoft.com/office/drawing/2014/main" id="{EA08EEA4-686A-E4E6-8BB3-098BB68ECA40}"/>
              </a:ext>
            </a:extLst>
          </p:cNvPr>
          <p:cNvPicPr>
            <a:picLocks noChangeAspect="1"/>
          </p:cNvPicPr>
          <p:nvPr/>
        </p:nvPicPr>
        <p:blipFill>
          <a:blip r:embed="rId3"/>
          <a:stretch>
            <a:fillRect/>
          </a:stretch>
        </p:blipFill>
        <p:spPr>
          <a:xfrm>
            <a:off x="6537341" y="0"/>
            <a:ext cx="5308567" cy="6858000"/>
          </a:xfrm>
          <a:prstGeom prst="rect">
            <a:avLst/>
          </a:prstGeom>
        </p:spPr>
      </p:pic>
    </p:spTree>
    <p:extLst>
      <p:ext uri="{BB962C8B-B14F-4D97-AF65-F5344CB8AC3E}">
        <p14:creationId xmlns:p14="http://schemas.microsoft.com/office/powerpoint/2010/main" val="218504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B39F1-4461-DF30-432F-A5CEF609F78F}"/>
              </a:ext>
            </a:extLst>
          </p:cNvPr>
          <p:cNvPicPr>
            <a:picLocks noChangeAspect="1"/>
          </p:cNvPicPr>
          <p:nvPr/>
        </p:nvPicPr>
        <p:blipFill>
          <a:blip r:embed="rId2"/>
          <a:stretch>
            <a:fillRect/>
          </a:stretch>
        </p:blipFill>
        <p:spPr>
          <a:xfrm>
            <a:off x="6438172" y="0"/>
            <a:ext cx="5259256" cy="6858000"/>
          </a:xfrm>
          <a:prstGeom prst="rect">
            <a:avLst/>
          </a:prstGeom>
        </p:spPr>
      </p:pic>
      <p:pic>
        <p:nvPicPr>
          <p:cNvPr id="7" name="Picture 6">
            <a:extLst>
              <a:ext uri="{FF2B5EF4-FFF2-40B4-BE49-F238E27FC236}">
                <a16:creationId xmlns:a16="http://schemas.microsoft.com/office/drawing/2014/main" id="{8CA065CC-FE48-FE53-468F-FF46284EED5C}"/>
              </a:ext>
            </a:extLst>
          </p:cNvPr>
          <p:cNvPicPr>
            <a:picLocks noChangeAspect="1"/>
          </p:cNvPicPr>
          <p:nvPr/>
        </p:nvPicPr>
        <p:blipFill>
          <a:blip r:embed="rId3"/>
          <a:stretch>
            <a:fillRect/>
          </a:stretch>
        </p:blipFill>
        <p:spPr>
          <a:xfrm>
            <a:off x="935217" y="0"/>
            <a:ext cx="5311415" cy="6858000"/>
          </a:xfrm>
          <a:prstGeom prst="rect">
            <a:avLst/>
          </a:prstGeom>
        </p:spPr>
      </p:pic>
    </p:spTree>
    <p:extLst>
      <p:ext uri="{BB962C8B-B14F-4D97-AF65-F5344CB8AC3E}">
        <p14:creationId xmlns:p14="http://schemas.microsoft.com/office/powerpoint/2010/main" val="2272921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8F134-168C-E293-6F38-B095127969E5}"/>
              </a:ext>
            </a:extLst>
          </p:cNvPr>
          <p:cNvPicPr>
            <a:picLocks noChangeAspect="1"/>
          </p:cNvPicPr>
          <p:nvPr/>
        </p:nvPicPr>
        <p:blipFill>
          <a:blip r:embed="rId2"/>
          <a:stretch>
            <a:fillRect/>
          </a:stretch>
        </p:blipFill>
        <p:spPr>
          <a:xfrm>
            <a:off x="6293624" y="0"/>
            <a:ext cx="5279432" cy="6858000"/>
          </a:xfrm>
          <a:prstGeom prst="rect">
            <a:avLst/>
          </a:prstGeom>
        </p:spPr>
      </p:pic>
      <p:pic>
        <p:nvPicPr>
          <p:cNvPr id="5" name="Picture 4">
            <a:extLst>
              <a:ext uri="{FF2B5EF4-FFF2-40B4-BE49-F238E27FC236}">
                <a16:creationId xmlns:a16="http://schemas.microsoft.com/office/drawing/2014/main" id="{8FD798C4-3E11-73B9-492C-A3E58CC01E37}"/>
              </a:ext>
            </a:extLst>
          </p:cNvPr>
          <p:cNvPicPr>
            <a:picLocks noChangeAspect="1"/>
          </p:cNvPicPr>
          <p:nvPr/>
        </p:nvPicPr>
        <p:blipFill>
          <a:blip r:embed="rId3"/>
          <a:stretch>
            <a:fillRect/>
          </a:stretch>
        </p:blipFill>
        <p:spPr>
          <a:xfrm>
            <a:off x="533579" y="66675"/>
            <a:ext cx="5364798" cy="6858000"/>
          </a:xfrm>
          <a:prstGeom prst="rect">
            <a:avLst/>
          </a:prstGeom>
        </p:spPr>
      </p:pic>
    </p:spTree>
    <p:extLst>
      <p:ext uri="{BB962C8B-B14F-4D97-AF65-F5344CB8AC3E}">
        <p14:creationId xmlns:p14="http://schemas.microsoft.com/office/powerpoint/2010/main" val="4158966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87CA-F526-E0B1-0968-D7FD406F355A}"/>
              </a:ext>
            </a:extLst>
          </p:cNvPr>
          <p:cNvSpPr>
            <a:spLocks noGrp="1"/>
          </p:cNvSpPr>
          <p:nvPr>
            <p:ph type="title"/>
          </p:nvPr>
        </p:nvSpPr>
        <p:spPr/>
        <p:txBody>
          <a:bodyPr/>
          <a:lstStyle/>
          <a:p>
            <a:r>
              <a:rPr lang="en-US" dirty="0">
                <a:solidFill>
                  <a:srgbClr val="002060"/>
                </a:solidFill>
              </a:rPr>
              <a:t>How to Report Information to Social Security?</a:t>
            </a:r>
          </a:p>
        </p:txBody>
      </p:sp>
      <p:sp>
        <p:nvSpPr>
          <p:cNvPr id="3" name="Content Placeholder 2">
            <a:extLst>
              <a:ext uri="{FF2B5EF4-FFF2-40B4-BE49-F238E27FC236}">
                <a16:creationId xmlns:a16="http://schemas.microsoft.com/office/drawing/2014/main" id="{C52200DD-DDC2-8CF8-859D-4DFD163D0121}"/>
              </a:ext>
            </a:extLst>
          </p:cNvPr>
          <p:cNvSpPr>
            <a:spLocks noGrp="1"/>
          </p:cNvSpPr>
          <p:nvPr>
            <p:ph idx="1"/>
          </p:nvPr>
        </p:nvSpPr>
        <p:spPr/>
        <p:txBody>
          <a:bodyPr>
            <a:normAutofit/>
          </a:bodyPr>
          <a:lstStyle/>
          <a:p>
            <a:r>
              <a:rPr lang="en-US" sz="2800" dirty="0"/>
              <a:t>Take it to a Local Social Security Office (Christine’s favorite)</a:t>
            </a:r>
          </a:p>
          <a:p>
            <a:r>
              <a:rPr lang="en-US" sz="2800" dirty="0"/>
              <a:t>Call the LOCAL Social Security Office</a:t>
            </a:r>
          </a:p>
          <a:p>
            <a:r>
              <a:rPr lang="en-US" sz="2800" dirty="0"/>
              <a:t>Mail the Information Snail Mail Style (last resort)</a:t>
            </a:r>
          </a:p>
          <a:p>
            <a:r>
              <a:rPr lang="en-US" sz="2800" dirty="0"/>
              <a:t>FAX it to them!!! (Paula’s favorite)</a:t>
            </a:r>
          </a:p>
          <a:p>
            <a:r>
              <a:rPr lang="en-US" sz="2800" dirty="0"/>
              <a:t>Office Locator: </a:t>
            </a:r>
            <a:r>
              <a:rPr lang="en-US" sz="2400" dirty="0">
                <a:hlinkClick r:id="rId2"/>
              </a:rPr>
              <a:t>https://secure.ssa.gov/ICON/main.jsp#officeResults</a:t>
            </a:r>
            <a:endParaRPr lang="en-US" sz="2400" dirty="0"/>
          </a:p>
          <a:p>
            <a:endParaRPr lang="en-US" dirty="0"/>
          </a:p>
        </p:txBody>
      </p:sp>
    </p:spTree>
    <p:extLst>
      <p:ext uri="{BB962C8B-B14F-4D97-AF65-F5344CB8AC3E}">
        <p14:creationId xmlns:p14="http://schemas.microsoft.com/office/powerpoint/2010/main" val="2667822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47BCB-75E6-C2A8-CB24-9C69E39F279A}"/>
              </a:ext>
            </a:extLst>
          </p:cNvPr>
          <p:cNvSpPr>
            <a:spLocks noGrp="1"/>
          </p:cNvSpPr>
          <p:nvPr>
            <p:ph idx="1"/>
          </p:nvPr>
        </p:nvSpPr>
        <p:spPr>
          <a:xfrm>
            <a:off x="6374166" y="3178206"/>
            <a:ext cx="3835155" cy="1225118"/>
          </a:xfrm>
        </p:spPr>
        <p:txBody>
          <a:bodyPr>
            <a:normAutofit fontScale="77500" lnSpcReduction="20000"/>
          </a:bodyPr>
          <a:lstStyle/>
          <a:p>
            <a:endParaRPr lang="en-US" dirty="0"/>
          </a:p>
          <a:p>
            <a:pPr lvl="1"/>
            <a:r>
              <a:rPr lang="en-US" sz="4000" b="1" dirty="0">
                <a:solidFill>
                  <a:schemeClr val="tx1"/>
                </a:solidFill>
                <a:hlinkClick r:id="rId2">
                  <a:extLst>
                    <a:ext uri="{A12FA001-AC4F-418D-AE19-62706E023703}">
                      <ahyp:hlinkClr xmlns:ahyp="http://schemas.microsoft.com/office/drawing/2018/hyperlinkcolor" val="tx"/>
                    </a:ext>
                  </a:extLst>
                </a:hlinkClick>
              </a:rPr>
              <a:t>Report Wages Video</a:t>
            </a:r>
            <a:endParaRPr lang="en-US" sz="4000" b="1" dirty="0">
              <a:solidFill>
                <a:schemeClr val="tx1"/>
              </a:solidFill>
            </a:endParaRPr>
          </a:p>
        </p:txBody>
      </p:sp>
      <p:pic>
        <p:nvPicPr>
          <p:cNvPr id="5" name="Picture 4">
            <a:extLst>
              <a:ext uri="{FF2B5EF4-FFF2-40B4-BE49-F238E27FC236}">
                <a16:creationId xmlns:a16="http://schemas.microsoft.com/office/drawing/2014/main" id="{F5E8040B-A16A-4E07-97CE-20DD637F0668}"/>
              </a:ext>
            </a:extLst>
          </p:cNvPr>
          <p:cNvPicPr>
            <a:picLocks noChangeAspect="1"/>
          </p:cNvPicPr>
          <p:nvPr/>
        </p:nvPicPr>
        <p:blipFill>
          <a:blip r:embed="rId3"/>
          <a:stretch>
            <a:fillRect/>
          </a:stretch>
        </p:blipFill>
        <p:spPr>
          <a:xfrm>
            <a:off x="372031" y="989859"/>
            <a:ext cx="6311420" cy="5288179"/>
          </a:xfrm>
          <a:prstGeom prst="rect">
            <a:avLst/>
          </a:prstGeom>
        </p:spPr>
      </p:pic>
      <p:sp>
        <p:nvSpPr>
          <p:cNvPr id="8" name="TextBox 7">
            <a:extLst>
              <a:ext uri="{FF2B5EF4-FFF2-40B4-BE49-F238E27FC236}">
                <a16:creationId xmlns:a16="http://schemas.microsoft.com/office/drawing/2014/main" id="{CF560C13-0896-F2F3-D376-D4691B897A8C}"/>
              </a:ext>
            </a:extLst>
          </p:cNvPr>
          <p:cNvSpPr txBox="1"/>
          <p:nvPr/>
        </p:nvSpPr>
        <p:spPr>
          <a:xfrm>
            <a:off x="532661" y="210630"/>
            <a:ext cx="10786368" cy="5693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Trebuchet MS" panose="020B0603020202020204"/>
                <a:ea typeface="+mn-ea"/>
                <a:cs typeface="+mn-cs"/>
              </a:rPr>
              <a:t>Sign up to receive email reminders for reporting wages!!!!</a:t>
            </a:r>
          </a:p>
        </p:txBody>
      </p:sp>
      <p:pic>
        <p:nvPicPr>
          <p:cNvPr id="2" name="Picture 1">
            <a:extLst>
              <a:ext uri="{FF2B5EF4-FFF2-40B4-BE49-F238E27FC236}">
                <a16:creationId xmlns:a16="http://schemas.microsoft.com/office/drawing/2014/main" id="{E0ED2F16-6059-A071-FCC8-4DFB69624CA3}"/>
              </a:ext>
            </a:extLst>
          </p:cNvPr>
          <p:cNvPicPr>
            <a:picLocks noChangeAspect="1"/>
          </p:cNvPicPr>
          <p:nvPr/>
        </p:nvPicPr>
        <p:blipFill>
          <a:blip r:embed="rId4"/>
          <a:stretch>
            <a:fillRect/>
          </a:stretch>
        </p:blipFill>
        <p:spPr>
          <a:xfrm>
            <a:off x="10305495" y="4833929"/>
            <a:ext cx="1504950" cy="1628775"/>
          </a:xfrm>
          <a:prstGeom prst="rect">
            <a:avLst/>
          </a:prstGeom>
        </p:spPr>
      </p:pic>
    </p:spTree>
    <p:extLst>
      <p:ext uri="{BB962C8B-B14F-4D97-AF65-F5344CB8AC3E}">
        <p14:creationId xmlns:p14="http://schemas.microsoft.com/office/powerpoint/2010/main" val="70666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ign with black text&#10;&#10;Description automatically generated with low confidence">
            <a:extLst>
              <a:ext uri="{FF2B5EF4-FFF2-40B4-BE49-F238E27FC236}">
                <a16:creationId xmlns:a16="http://schemas.microsoft.com/office/drawing/2014/main" id="{DD4CF5D1-AA61-41CB-BB0F-0BB34974273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58" r="10553"/>
          <a:stretch/>
        </p:blipFill>
        <p:spPr>
          <a:xfrm>
            <a:off x="20" y="10"/>
            <a:ext cx="12191980" cy="6857990"/>
          </a:xfrm>
          <a:prstGeom prst="rect">
            <a:avLst/>
          </a:prstGeom>
        </p:spPr>
      </p:pic>
      <p:sp>
        <p:nvSpPr>
          <p:cNvPr id="2" name="Title 1">
            <a:extLst>
              <a:ext uri="{FF2B5EF4-FFF2-40B4-BE49-F238E27FC236}">
                <a16:creationId xmlns:a16="http://schemas.microsoft.com/office/drawing/2014/main" id="{0CF7868B-4840-4F8C-86B6-D3E7021E17D8}"/>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F. E. A. R.</a:t>
            </a:r>
          </a:p>
        </p:txBody>
      </p:sp>
      <p:sp>
        <p:nvSpPr>
          <p:cNvPr id="3" name="Content Placeholder 2">
            <a:extLst>
              <a:ext uri="{FF2B5EF4-FFF2-40B4-BE49-F238E27FC236}">
                <a16:creationId xmlns:a16="http://schemas.microsoft.com/office/drawing/2014/main" id="{0BFCAA7E-4E34-408D-B2A2-266C89684A7B}"/>
              </a:ext>
            </a:extLst>
          </p:cNvPr>
          <p:cNvSpPr>
            <a:spLocks noGrp="1"/>
          </p:cNvSpPr>
          <p:nvPr>
            <p:ph idx="1"/>
          </p:nvPr>
        </p:nvSpPr>
        <p:spPr>
          <a:xfrm>
            <a:off x="838200" y="1825625"/>
            <a:ext cx="10515600" cy="4351338"/>
          </a:xfrm>
        </p:spPr>
        <p:txBody>
          <a:bodyPr>
            <a:normAutofit/>
          </a:bodyPr>
          <a:lstStyle/>
          <a:p>
            <a:r>
              <a:rPr lang="en-US" b="1" dirty="0">
                <a:solidFill>
                  <a:srgbClr val="FFFFFF"/>
                </a:solidFill>
              </a:rPr>
              <a:t>Facts</a:t>
            </a:r>
          </a:p>
          <a:p>
            <a:r>
              <a:rPr lang="en-US" b="1" dirty="0">
                <a:solidFill>
                  <a:srgbClr val="FFFFFF"/>
                </a:solidFill>
              </a:rPr>
              <a:t>Evaluate</a:t>
            </a:r>
          </a:p>
          <a:p>
            <a:r>
              <a:rPr lang="en-US" b="1" dirty="0">
                <a:solidFill>
                  <a:srgbClr val="FFFFFF"/>
                </a:solidFill>
              </a:rPr>
              <a:t>Action</a:t>
            </a:r>
          </a:p>
          <a:p>
            <a:r>
              <a:rPr lang="en-US" b="1" dirty="0">
                <a:solidFill>
                  <a:srgbClr val="FFFFFF"/>
                </a:solidFill>
              </a:rPr>
              <a:t>Results</a:t>
            </a:r>
          </a:p>
        </p:txBody>
      </p:sp>
    </p:spTree>
    <p:extLst>
      <p:ext uri="{BB962C8B-B14F-4D97-AF65-F5344CB8AC3E}">
        <p14:creationId xmlns:p14="http://schemas.microsoft.com/office/powerpoint/2010/main" val="156900251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3E7-C540-48E5-B024-320C40D9CF12}"/>
              </a:ext>
            </a:extLst>
          </p:cNvPr>
          <p:cNvSpPr>
            <a:spLocks noGrp="1"/>
          </p:cNvSpPr>
          <p:nvPr>
            <p:ph type="title"/>
          </p:nvPr>
        </p:nvSpPr>
        <p:spPr/>
        <p:txBody>
          <a:bodyPr/>
          <a:lstStyle/>
          <a:p>
            <a:r>
              <a:rPr lang="en-US" dirty="0">
                <a:solidFill>
                  <a:srgbClr val="002060"/>
                </a:solidFill>
              </a:rPr>
              <a:t>Job and Family Services Benefits</a:t>
            </a:r>
          </a:p>
        </p:txBody>
      </p:sp>
      <p:sp>
        <p:nvSpPr>
          <p:cNvPr id="3" name="Content Placeholder 2">
            <a:extLst>
              <a:ext uri="{FF2B5EF4-FFF2-40B4-BE49-F238E27FC236}">
                <a16:creationId xmlns:a16="http://schemas.microsoft.com/office/drawing/2014/main" id="{ADB9D13F-50CC-4ABF-8F34-748FE638C7E1}"/>
              </a:ext>
            </a:extLst>
          </p:cNvPr>
          <p:cNvSpPr>
            <a:spLocks noGrp="1"/>
          </p:cNvSpPr>
          <p:nvPr>
            <p:ph idx="1"/>
          </p:nvPr>
        </p:nvSpPr>
        <p:spPr>
          <a:xfrm>
            <a:off x="677333" y="1624405"/>
            <a:ext cx="8875457" cy="4623995"/>
          </a:xfrm>
        </p:spPr>
        <p:txBody>
          <a:bodyPr>
            <a:normAutofit/>
          </a:bodyPr>
          <a:lstStyle/>
          <a:p>
            <a:r>
              <a:rPr lang="en-US" sz="2400" b="1" dirty="0"/>
              <a:t>Medicaid</a:t>
            </a:r>
          </a:p>
          <a:p>
            <a:pPr lvl="1"/>
            <a:r>
              <a:rPr lang="en-US" sz="2200" b="1" dirty="0"/>
              <a:t>MANY different types with various income and resource limits</a:t>
            </a:r>
          </a:p>
          <a:p>
            <a:r>
              <a:rPr lang="en-US" sz="2400" b="1" dirty="0"/>
              <a:t>Supplemental Nutrition Assistance Program (SNAP)</a:t>
            </a:r>
          </a:p>
          <a:p>
            <a:pPr lvl="1"/>
            <a:r>
              <a:rPr lang="en-US" sz="2000" b="1" dirty="0"/>
              <a:t>Benefits based on Household size</a:t>
            </a:r>
          </a:p>
          <a:p>
            <a:pPr lvl="1"/>
            <a:r>
              <a:rPr lang="en-US" sz="2000" b="1" dirty="0"/>
              <a:t>Income below 130% FPL </a:t>
            </a:r>
          </a:p>
          <a:p>
            <a:r>
              <a:rPr lang="en-US" sz="2400" b="1" dirty="0"/>
              <a:t>Medicare Premium Assistance Programs</a:t>
            </a:r>
          </a:p>
          <a:p>
            <a:pPr lvl="1"/>
            <a:r>
              <a:rPr lang="en-US" sz="2000" b="1" dirty="0"/>
              <a:t>Medicaid helps pay out of pocket costs associated with Medicare</a:t>
            </a:r>
          </a:p>
          <a:p>
            <a:pPr lvl="1"/>
            <a:r>
              <a:rPr lang="en-US" sz="2000" b="1" dirty="0"/>
              <a:t>QMB 100% FPL / SLMB 120% FPL / QI 135% FPL</a:t>
            </a:r>
          </a:p>
          <a:p>
            <a:endParaRPr lang="en-US" dirty="0"/>
          </a:p>
        </p:txBody>
      </p:sp>
    </p:spTree>
    <p:extLst>
      <p:ext uri="{BB962C8B-B14F-4D97-AF65-F5344CB8AC3E}">
        <p14:creationId xmlns:p14="http://schemas.microsoft.com/office/powerpoint/2010/main" val="1609519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41AA-5495-27D7-F1F0-F8A1BEAEA3D4}"/>
              </a:ext>
            </a:extLst>
          </p:cNvPr>
          <p:cNvSpPr>
            <a:spLocks noGrp="1"/>
          </p:cNvSpPr>
          <p:nvPr>
            <p:ph type="title"/>
          </p:nvPr>
        </p:nvSpPr>
        <p:spPr/>
        <p:txBody>
          <a:bodyPr/>
          <a:lstStyle/>
          <a:p>
            <a:r>
              <a:rPr lang="en-US" dirty="0">
                <a:solidFill>
                  <a:srgbClr val="002060"/>
                </a:solidFill>
              </a:rPr>
              <a:t>JFS Reporting</a:t>
            </a:r>
          </a:p>
        </p:txBody>
      </p:sp>
      <p:sp>
        <p:nvSpPr>
          <p:cNvPr id="3" name="Content Placeholder 2">
            <a:extLst>
              <a:ext uri="{FF2B5EF4-FFF2-40B4-BE49-F238E27FC236}">
                <a16:creationId xmlns:a16="http://schemas.microsoft.com/office/drawing/2014/main" id="{19235FC5-3155-4B53-4A39-8F0F1CA208FD}"/>
              </a:ext>
            </a:extLst>
          </p:cNvPr>
          <p:cNvSpPr>
            <a:spLocks noGrp="1"/>
          </p:cNvSpPr>
          <p:nvPr>
            <p:ph idx="1"/>
          </p:nvPr>
        </p:nvSpPr>
        <p:spPr>
          <a:xfrm>
            <a:off x="677334" y="1669003"/>
            <a:ext cx="8596668" cy="4372360"/>
          </a:xfrm>
        </p:spPr>
        <p:txBody>
          <a:bodyPr>
            <a:normAutofit/>
          </a:bodyPr>
          <a:lstStyle/>
          <a:p>
            <a:r>
              <a:rPr lang="en-US" sz="2000" b="1" dirty="0"/>
              <a:t>Each County has a JFS Office</a:t>
            </a:r>
          </a:p>
          <a:p>
            <a:pPr lvl="1"/>
            <a:r>
              <a:rPr lang="en-US" sz="1800" b="1" u="sng" dirty="0">
                <a:solidFill>
                  <a:srgbClr val="0563C1"/>
                </a:solidFill>
                <a:effectLst/>
                <a:latin typeface="Calibri" panose="020F0502020204030204" pitchFamily="34" charset="0"/>
                <a:ea typeface="Aptos" panose="020B0004020202020204" pitchFamily="34" charset="0"/>
                <a:hlinkClick r:id="rId2"/>
              </a:rPr>
              <a:t>https://jfs.ohio.gov/about/local-agencies-directory</a:t>
            </a:r>
            <a:endParaRPr lang="en-US" sz="1800" b="1" dirty="0"/>
          </a:p>
          <a:p>
            <a:r>
              <a:rPr lang="en-US" sz="2000" b="1" dirty="0"/>
              <a:t>Who is Responsible for Reporting to JFS? </a:t>
            </a:r>
          </a:p>
          <a:p>
            <a:pPr lvl="1"/>
            <a:r>
              <a:rPr lang="en-US" sz="1800" b="1" dirty="0"/>
              <a:t>Individual </a:t>
            </a:r>
          </a:p>
          <a:p>
            <a:pPr lvl="1"/>
            <a:r>
              <a:rPr lang="en-US" sz="1800" b="1" dirty="0"/>
              <a:t>Authorized Representative</a:t>
            </a:r>
          </a:p>
          <a:p>
            <a:r>
              <a:rPr lang="en-US" sz="2000" b="1" dirty="0"/>
              <a:t>Each county might have specific forms that you can use to report Information</a:t>
            </a:r>
          </a:p>
          <a:p>
            <a:pPr lvl="1"/>
            <a:r>
              <a:rPr lang="en-US" sz="1800" b="1" dirty="0"/>
              <a:t>Employment Verification Form</a:t>
            </a:r>
          </a:p>
          <a:p>
            <a:r>
              <a:rPr lang="en-US" sz="2000" b="1" dirty="0"/>
              <a:t>JFS caseworker MUST help get verifications if you need help, but you often must give them authorization.</a:t>
            </a:r>
          </a:p>
          <a:p>
            <a:endParaRPr lang="en-US" dirty="0"/>
          </a:p>
        </p:txBody>
      </p:sp>
    </p:spTree>
    <p:extLst>
      <p:ext uri="{BB962C8B-B14F-4D97-AF65-F5344CB8AC3E}">
        <p14:creationId xmlns:p14="http://schemas.microsoft.com/office/powerpoint/2010/main" val="90206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BAD0-ED93-E840-F43E-D81F45822A15}"/>
              </a:ext>
            </a:extLst>
          </p:cNvPr>
          <p:cNvSpPr>
            <a:spLocks noGrp="1"/>
          </p:cNvSpPr>
          <p:nvPr>
            <p:ph type="title"/>
          </p:nvPr>
        </p:nvSpPr>
        <p:spPr/>
        <p:txBody>
          <a:bodyPr>
            <a:normAutofit fontScale="90000"/>
          </a:bodyPr>
          <a:lstStyle/>
          <a:p>
            <a:r>
              <a:rPr lang="en-US" dirty="0">
                <a:solidFill>
                  <a:srgbClr val="0070C0"/>
                </a:solidFill>
              </a:rPr>
              <a:t>JFS Online Portal</a:t>
            </a:r>
            <a:br>
              <a:rPr lang="en-US" dirty="0">
                <a:solidFill>
                  <a:srgbClr val="0070C0"/>
                </a:solidFill>
              </a:rPr>
            </a:br>
            <a:r>
              <a:rPr lang="en-US" sz="2200" dirty="0">
                <a:solidFill>
                  <a:srgbClr val="0070C0"/>
                </a:solidFill>
                <a:hlinkClick r:id="rId2">
                  <a:extLst>
                    <a:ext uri="{A12FA001-AC4F-418D-AE19-62706E023703}">
                      <ahyp:hlinkClr xmlns:ahyp="http://schemas.microsoft.com/office/drawing/2018/hyperlinkcolor" val="tx"/>
                    </a:ext>
                  </a:extLst>
                </a:hlinkClick>
              </a:rPr>
              <a:t>https://ssp.benefits.ohio.gov/apspssp/ssp.portal/login/doView</a:t>
            </a:r>
            <a:br>
              <a:rPr lang="en-US" dirty="0"/>
            </a:br>
            <a:endParaRPr lang="en-US" dirty="0"/>
          </a:p>
        </p:txBody>
      </p:sp>
      <p:pic>
        <p:nvPicPr>
          <p:cNvPr id="5" name="Picture 4">
            <a:extLst>
              <a:ext uri="{FF2B5EF4-FFF2-40B4-BE49-F238E27FC236}">
                <a16:creationId xmlns:a16="http://schemas.microsoft.com/office/drawing/2014/main" id="{A503FDA7-49AE-52E1-8327-0AF1C8C8E715}"/>
              </a:ext>
            </a:extLst>
          </p:cNvPr>
          <p:cNvPicPr>
            <a:picLocks noChangeAspect="1"/>
          </p:cNvPicPr>
          <p:nvPr/>
        </p:nvPicPr>
        <p:blipFill>
          <a:blip r:embed="rId3"/>
          <a:stretch>
            <a:fillRect/>
          </a:stretch>
        </p:blipFill>
        <p:spPr>
          <a:xfrm>
            <a:off x="773913" y="2050604"/>
            <a:ext cx="4355982" cy="3892996"/>
          </a:xfrm>
          <a:prstGeom prst="rect">
            <a:avLst/>
          </a:prstGeom>
        </p:spPr>
      </p:pic>
      <p:pic>
        <p:nvPicPr>
          <p:cNvPr id="7" name="Picture 6">
            <a:extLst>
              <a:ext uri="{FF2B5EF4-FFF2-40B4-BE49-F238E27FC236}">
                <a16:creationId xmlns:a16="http://schemas.microsoft.com/office/drawing/2014/main" id="{1F1F235F-A8C1-60EF-D84E-6C9A3E8EF479}"/>
              </a:ext>
            </a:extLst>
          </p:cNvPr>
          <p:cNvPicPr>
            <a:picLocks noChangeAspect="1"/>
          </p:cNvPicPr>
          <p:nvPr/>
        </p:nvPicPr>
        <p:blipFill>
          <a:blip r:embed="rId4"/>
          <a:stretch>
            <a:fillRect/>
          </a:stretch>
        </p:blipFill>
        <p:spPr>
          <a:xfrm>
            <a:off x="5226473" y="1590674"/>
            <a:ext cx="5475764" cy="5076825"/>
          </a:xfrm>
          <a:prstGeom prst="rect">
            <a:avLst/>
          </a:prstGeom>
        </p:spPr>
      </p:pic>
    </p:spTree>
    <p:extLst>
      <p:ext uri="{BB962C8B-B14F-4D97-AF65-F5344CB8AC3E}">
        <p14:creationId xmlns:p14="http://schemas.microsoft.com/office/powerpoint/2010/main" val="22591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7DCB-0FA2-551D-63C8-52D6C1FFDD4E}"/>
              </a:ext>
            </a:extLst>
          </p:cNvPr>
          <p:cNvSpPr>
            <a:spLocks noGrp="1"/>
          </p:cNvSpPr>
          <p:nvPr>
            <p:ph type="title"/>
          </p:nvPr>
        </p:nvSpPr>
        <p:spPr/>
        <p:txBody>
          <a:bodyPr/>
          <a:lstStyle/>
          <a:p>
            <a:r>
              <a:rPr lang="en-US" dirty="0">
                <a:solidFill>
                  <a:srgbClr val="002060"/>
                </a:solidFill>
              </a:rPr>
              <a:t>Medicaid Income and Resource Verifications</a:t>
            </a:r>
          </a:p>
        </p:txBody>
      </p:sp>
      <p:sp>
        <p:nvSpPr>
          <p:cNvPr id="3" name="Content Placeholder 2">
            <a:extLst>
              <a:ext uri="{FF2B5EF4-FFF2-40B4-BE49-F238E27FC236}">
                <a16:creationId xmlns:a16="http://schemas.microsoft.com/office/drawing/2014/main" id="{3F94FE16-BACD-4040-ED2B-B430DF1DC6AD}"/>
              </a:ext>
            </a:extLst>
          </p:cNvPr>
          <p:cNvSpPr>
            <a:spLocks noGrp="1"/>
          </p:cNvSpPr>
          <p:nvPr>
            <p:ph idx="1"/>
          </p:nvPr>
        </p:nvSpPr>
        <p:spPr/>
        <p:txBody>
          <a:bodyPr/>
          <a:lstStyle/>
          <a:p>
            <a:r>
              <a:rPr lang="en-US" sz="2400" b="1" dirty="0"/>
              <a:t>Income</a:t>
            </a:r>
          </a:p>
          <a:p>
            <a:pPr lvl="1"/>
            <a:r>
              <a:rPr lang="en-US" sz="2000" b="1" dirty="0"/>
              <a:t>Proof of Social Security Benefits </a:t>
            </a:r>
          </a:p>
          <a:p>
            <a:pPr lvl="1"/>
            <a:r>
              <a:rPr lang="en-US" sz="2000" b="1" dirty="0"/>
              <a:t>Proof of any other Unearned Income</a:t>
            </a:r>
          </a:p>
          <a:p>
            <a:pPr lvl="1"/>
            <a:r>
              <a:rPr lang="en-US" sz="2000" b="1" dirty="0"/>
              <a:t>Last 6 weeks of Pay Stub Information</a:t>
            </a:r>
          </a:p>
          <a:p>
            <a:r>
              <a:rPr lang="en-US" sz="2400" b="1" dirty="0"/>
              <a:t>Resources</a:t>
            </a:r>
          </a:p>
          <a:p>
            <a:pPr lvl="1"/>
            <a:r>
              <a:rPr lang="en-US" sz="2200" b="1" dirty="0"/>
              <a:t>Same rules as SSI for what counts</a:t>
            </a:r>
          </a:p>
          <a:p>
            <a:pPr lvl="1"/>
            <a:r>
              <a:rPr lang="en-US" sz="2000" b="1" dirty="0"/>
              <a:t>Most Recent Bank Statements</a:t>
            </a:r>
          </a:p>
          <a:p>
            <a:pPr lvl="1"/>
            <a:r>
              <a:rPr lang="en-US" sz="2000" b="1" dirty="0"/>
              <a:t>STABLE Accounts do NOT count towards limits, but they will ask for verification</a:t>
            </a:r>
          </a:p>
          <a:p>
            <a:pPr marL="457200" lvl="1" indent="0">
              <a:buNone/>
            </a:pPr>
            <a:endParaRPr lang="en-US" dirty="0"/>
          </a:p>
          <a:p>
            <a:pPr lvl="1"/>
            <a:endParaRPr lang="en-US" dirty="0"/>
          </a:p>
        </p:txBody>
      </p:sp>
    </p:spTree>
    <p:extLst>
      <p:ext uri="{BB962C8B-B14F-4D97-AF65-F5344CB8AC3E}">
        <p14:creationId xmlns:p14="http://schemas.microsoft.com/office/powerpoint/2010/main" val="3333397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7AEB-5B3B-AA62-38B2-1918CF858246}"/>
              </a:ext>
            </a:extLst>
          </p:cNvPr>
          <p:cNvSpPr>
            <a:spLocks noGrp="1"/>
          </p:cNvSpPr>
          <p:nvPr>
            <p:ph type="title"/>
          </p:nvPr>
        </p:nvSpPr>
        <p:spPr/>
        <p:txBody>
          <a:bodyPr/>
          <a:lstStyle/>
          <a:p>
            <a:r>
              <a:rPr lang="en-US" dirty="0">
                <a:solidFill>
                  <a:srgbClr val="002060"/>
                </a:solidFill>
              </a:rPr>
              <a:t>SNAP Benefits </a:t>
            </a:r>
          </a:p>
        </p:txBody>
      </p:sp>
      <p:sp>
        <p:nvSpPr>
          <p:cNvPr id="3" name="Content Placeholder 2">
            <a:extLst>
              <a:ext uri="{FF2B5EF4-FFF2-40B4-BE49-F238E27FC236}">
                <a16:creationId xmlns:a16="http://schemas.microsoft.com/office/drawing/2014/main" id="{A858344B-55C8-A70E-C851-B97E23A4DBA4}"/>
              </a:ext>
            </a:extLst>
          </p:cNvPr>
          <p:cNvSpPr>
            <a:spLocks noGrp="1"/>
          </p:cNvSpPr>
          <p:nvPr>
            <p:ph idx="1"/>
          </p:nvPr>
        </p:nvSpPr>
        <p:spPr/>
        <p:txBody>
          <a:bodyPr>
            <a:normAutofit fontScale="92500"/>
          </a:bodyPr>
          <a:lstStyle/>
          <a:p>
            <a:r>
              <a:rPr lang="en-US" sz="2400" b="1" dirty="0"/>
              <a:t>Allotment is based on household size and household income</a:t>
            </a:r>
          </a:p>
          <a:p>
            <a:r>
              <a:rPr lang="en-US" sz="2400" b="1" dirty="0"/>
              <a:t>Deductions apply for Rental Expenses and Utility Expenses</a:t>
            </a:r>
          </a:p>
          <a:p>
            <a:pPr lvl="1"/>
            <a:r>
              <a:rPr lang="en-US" sz="2000" b="1" dirty="0"/>
              <a:t>Send copy of Rental Agreement</a:t>
            </a:r>
          </a:p>
          <a:p>
            <a:pPr lvl="1"/>
            <a:r>
              <a:rPr lang="en-US" sz="2000" b="1" dirty="0"/>
              <a:t>Send copies of Utility Bills </a:t>
            </a:r>
          </a:p>
          <a:p>
            <a:r>
              <a:rPr lang="en-US" sz="2400" b="1" dirty="0"/>
              <a:t>20% Earned Income Deduction</a:t>
            </a:r>
          </a:p>
          <a:p>
            <a:r>
              <a:rPr lang="en-US" sz="2400" b="1" dirty="0"/>
              <a:t>Interim Reports sent out every 6 months</a:t>
            </a:r>
          </a:p>
          <a:p>
            <a:r>
              <a:rPr lang="en-US" sz="2400" b="1" dirty="0"/>
              <a:t>Must report other changes if they happen within 10 days	</a:t>
            </a:r>
          </a:p>
          <a:p>
            <a:pPr lvl="1"/>
            <a:r>
              <a:rPr lang="en-US" sz="2200" b="1" dirty="0"/>
              <a:t>SNAP Change Reporting Form</a:t>
            </a:r>
          </a:p>
          <a:p>
            <a:endParaRPr lang="en-US" dirty="0"/>
          </a:p>
        </p:txBody>
      </p:sp>
    </p:spTree>
    <p:extLst>
      <p:ext uri="{BB962C8B-B14F-4D97-AF65-F5344CB8AC3E}">
        <p14:creationId xmlns:p14="http://schemas.microsoft.com/office/powerpoint/2010/main" val="428213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58D7D-BF67-88BF-417C-DD517AECA269}"/>
              </a:ext>
            </a:extLst>
          </p:cNvPr>
          <p:cNvPicPr>
            <a:picLocks noChangeAspect="1"/>
          </p:cNvPicPr>
          <p:nvPr/>
        </p:nvPicPr>
        <p:blipFill>
          <a:blip r:embed="rId2"/>
          <a:stretch>
            <a:fillRect/>
          </a:stretch>
        </p:blipFill>
        <p:spPr>
          <a:xfrm>
            <a:off x="102866" y="808669"/>
            <a:ext cx="5815272" cy="5529988"/>
          </a:xfrm>
          <a:prstGeom prst="rect">
            <a:avLst/>
          </a:prstGeom>
        </p:spPr>
      </p:pic>
      <p:pic>
        <p:nvPicPr>
          <p:cNvPr id="4" name="Picture 3">
            <a:extLst>
              <a:ext uri="{FF2B5EF4-FFF2-40B4-BE49-F238E27FC236}">
                <a16:creationId xmlns:a16="http://schemas.microsoft.com/office/drawing/2014/main" id="{50E44B24-9425-F671-3D70-5FDE05A00684}"/>
              </a:ext>
            </a:extLst>
          </p:cNvPr>
          <p:cNvPicPr>
            <a:picLocks noChangeAspect="1"/>
          </p:cNvPicPr>
          <p:nvPr/>
        </p:nvPicPr>
        <p:blipFill>
          <a:blip r:embed="rId3"/>
          <a:stretch>
            <a:fillRect/>
          </a:stretch>
        </p:blipFill>
        <p:spPr>
          <a:xfrm>
            <a:off x="5592932" y="1137945"/>
            <a:ext cx="6584979" cy="3556444"/>
          </a:xfrm>
          <a:prstGeom prst="rect">
            <a:avLst/>
          </a:prstGeom>
        </p:spPr>
      </p:pic>
    </p:spTree>
    <p:extLst>
      <p:ext uri="{BB962C8B-B14F-4D97-AF65-F5344CB8AC3E}">
        <p14:creationId xmlns:p14="http://schemas.microsoft.com/office/powerpoint/2010/main" val="1055487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5BFC-7C3F-B157-DC4E-0E861B3EA34D}"/>
              </a:ext>
            </a:extLst>
          </p:cNvPr>
          <p:cNvSpPr>
            <a:spLocks noGrp="1"/>
          </p:cNvSpPr>
          <p:nvPr>
            <p:ph type="title"/>
          </p:nvPr>
        </p:nvSpPr>
        <p:spPr>
          <a:xfrm>
            <a:off x="677334" y="609600"/>
            <a:ext cx="8596668" cy="1023815"/>
          </a:xfrm>
        </p:spPr>
        <p:txBody>
          <a:bodyPr/>
          <a:lstStyle/>
          <a:p>
            <a:r>
              <a:rPr lang="en-US" dirty="0">
                <a:solidFill>
                  <a:srgbClr val="002060"/>
                </a:solidFill>
              </a:rPr>
              <a:t>Housing/Rental Assistance Reporting </a:t>
            </a:r>
          </a:p>
        </p:txBody>
      </p:sp>
      <p:sp>
        <p:nvSpPr>
          <p:cNvPr id="3" name="Content Placeholder 2">
            <a:extLst>
              <a:ext uri="{FF2B5EF4-FFF2-40B4-BE49-F238E27FC236}">
                <a16:creationId xmlns:a16="http://schemas.microsoft.com/office/drawing/2014/main" id="{8449F003-C50A-0FF0-ED2B-46814F250CE1}"/>
              </a:ext>
            </a:extLst>
          </p:cNvPr>
          <p:cNvSpPr>
            <a:spLocks noGrp="1"/>
          </p:cNvSpPr>
          <p:nvPr>
            <p:ph idx="1"/>
          </p:nvPr>
        </p:nvSpPr>
        <p:spPr>
          <a:xfrm>
            <a:off x="789354" y="1633415"/>
            <a:ext cx="8049846" cy="4407947"/>
          </a:xfrm>
        </p:spPr>
        <p:txBody>
          <a:bodyPr>
            <a:normAutofit fontScale="92500"/>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Report changes in your employment, income and family size within 10 days</a:t>
            </a:r>
          </a:p>
          <a:p>
            <a:r>
              <a:rPr lang="en-US" sz="2000" b="1" dirty="0">
                <a:effectLst/>
                <a:latin typeface="Calibri" panose="020F0502020204030204" pitchFamily="34" charset="0"/>
                <a:ea typeface="Calibri" panose="020F0502020204030204" pitchFamily="34" charset="0"/>
                <a:cs typeface="Times New Roman" panose="02020603050405020304" pitchFamily="18" charset="0"/>
              </a:rPr>
              <a:t>Report any information requested by the housing authority (i.e., paystubs)</a:t>
            </a:r>
          </a:p>
          <a:p>
            <a:r>
              <a:rPr lang="en-US" sz="2000" b="1" dirty="0">
                <a:latin typeface="Calibri" panose="020F0502020204030204" pitchFamily="34" charset="0"/>
                <a:ea typeface="Calibri" panose="020F0502020204030204" pitchFamily="34" charset="0"/>
                <a:cs typeface="Times New Roman" panose="02020603050405020304" pitchFamily="18" charset="0"/>
              </a:rPr>
              <a:t>Provide notification of intent to move or relocate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Calibri" panose="020F0502020204030204" pitchFamily="34" charset="0"/>
                <a:ea typeface="Calibri" panose="020F0502020204030204" pitchFamily="34" charset="0"/>
                <a:cs typeface="Times New Roman" panose="02020603050405020304" pitchFamily="18" charset="0"/>
              </a:rPr>
              <a:t>Notify the housing authority if your landlord requests you to pay more than your established rental amount</a:t>
            </a:r>
          </a:p>
          <a:p>
            <a:r>
              <a:rPr lang="en-US" sz="2000" b="1" dirty="0">
                <a:effectLst/>
                <a:latin typeface="Calibri" panose="020F0502020204030204" pitchFamily="34" charset="0"/>
                <a:ea typeface="Calibri" panose="020F0502020204030204" pitchFamily="34" charset="0"/>
                <a:cs typeface="Times New Roman" panose="02020603050405020304" pitchFamily="18" charset="0"/>
              </a:rPr>
              <a:t>Notify the housing authority if your landlord fails to make repairs in a timely manner</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t>To confirm your reporting requirements and how to report changes contact your local housing authority. To find your local Housing Authority visit   </a:t>
            </a:r>
            <a:r>
              <a:rPr lang="en-US" dirty="0">
                <a:hlinkClick r:id="rId2"/>
              </a:rPr>
              <a:t>https://www.hud.gov/sites/dfiles/PIH/documents/PHA_Contact_Report_OH.pdf</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0" indent="0">
              <a:buNone/>
            </a:pPr>
            <a:endParaRPr lang="en-US" dirty="0"/>
          </a:p>
        </p:txBody>
      </p:sp>
    </p:spTree>
    <p:extLst>
      <p:ext uri="{BB962C8B-B14F-4D97-AF65-F5344CB8AC3E}">
        <p14:creationId xmlns:p14="http://schemas.microsoft.com/office/powerpoint/2010/main" val="1449745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1E51-7256-7965-A58B-302DBC024C37}"/>
              </a:ext>
            </a:extLst>
          </p:cNvPr>
          <p:cNvSpPr>
            <a:spLocks noGrp="1"/>
          </p:cNvSpPr>
          <p:nvPr>
            <p:ph type="title"/>
          </p:nvPr>
        </p:nvSpPr>
        <p:spPr/>
        <p:txBody>
          <a:bodyPr/>
          <a:lstStyle/>
          <a:p>
            <a:r>
              <a:rPr lang="en-US" dirty="0">
                <a:solidFill>
                  <a:srgbClr val="002060"/>
                </a:solidFill>
              </a:rPr>
              <a:t>Christine’s Experiences</a:t>
            </a:r>
          </a:p>
        </p:txBody>
      </p:sp>
      <p:sp>
        <p:nvSpPr>
          <p:cNvPr id="3" name="Content Placeholder 2">
            <a:extLst>
              <a:ext uri="{FF2B5EF4-FFF2-40B4-BE49-F238E27FC236}">
                <a16:creationId xmlns:a16="http://schemas.microsoft.com/office/drawing/2014/main" id="{1C885A06-ED08-DD49-6174-F1E7C2012568}"/>
              </a:ext>
            </a:extLst>
          </p:cNvPr>
          <p:cNvSpPr>
            <a:spLocks noGrp="1"/>
          </p:cNvSpPr>
          <p:nvPr>
            <p:ph idx="1"/>
          </p:nvPr>
        </p:nvSpPr>
        <p:spPr/>
        <p:txBody>
          <a:bodyPr>
            <a:normAutofit lnSpcReduction="10000"/>
          </a:bodyPr>
          <a:lstStyle/>
          <a:p>
            <a:r>
              <a:rPr lang="en-US" sz="2400" b="1" dirty="0"/>
              <a:t>Paystub Reporting </a:t>
            </a:r>
          </a:p>
          <a:p>
            <a:pPr lvl="1"/>
            <a:r>
              <a:rPr lang="en-US" sz="2200" b="1" dirty="0"/>
              <a:t>It’s important to </a:t>
            </a:r>
            <a:r>
              <a:rPr lang="en-US" sz="2200" b="1" dirty="0">
                <a:highlight>
                  <a:srgbClr val="FFFF00"/>
                </a:highlight>
              </a:rPr>
              <a:t>HIGHLIGHT</a:t>
            </a:r>
            <a:r>
              <a:rPr lang="en-US" sz="2200" b="1" dirty="0"/>
              <a:t> your actual hours worked. </a:t>
            </a:r>
          </a:p>
          <a:p>
            <a:pPr lvl="1"/>
            <a:r>
              <a:rPr lang="en-US" sz="2200" b="1" dirty="0"/>
              <a:t>If you have sick or vacation hours those are not counted for SSDI / CDB benefits.  Write the number of gross income that counts.</a:t>
            </a:r>
          </a:p>
          <a:p>
            <a:r>
              <a:rPr lang="en-US" sz="2400" b="1" dirty="0"/>
              <a:t>When taking information into the Social Security Office, try to get a signature of the person that you are giving the information.</a:t>
            </a:r>
          </a:p>
          <a:p>
            <a:r>
              <a:rPr lang="en-US" sz="2400" b="1" dirty="0"/>
              <a:t>Always make double copies, keep one for you. Give one to them. </a:t>
            </a:r>
          </a:p>
        </p:txBody>
      </p:sp>
    </p:spTree>
    <p:extLst>
      <p:ext uri="{BB962C8B-B14F-4D97-AF65-F5344CB8AC3E}">
        <p14:creationId xmlns:p14="http://schemas.microsoft.com/office/powerpoint/2010/main" val="2079894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05B4-57C7-F056-696E-5A548558018C}"/>
              </a:ext>
            </a:extLst>
          </p:cNvPr>
          <p:cNvSpPr>
            <a:spLocks noGrp="1"/>
          </p:cNvSpPr>
          <p:nvPr>
            <p:ph type="title"/>
          </p:nvPr>
        </p:nvSpPr>
        <p:spPr>
          <a:xfrm>
            <a:off x="677334" y="253015"/>
            <a:ext cx="8596668" cy="1320800"/>
          </a:xfrm>
        </p:spPr>
        <p:txBody>
          <a:bodyPr/>
          <a:lstStyle/>
          <a:p>
            <a:r>
              <a:rPr lang="en-US" dirty="0">
                <a:solidFill>
                  <a:srgbClr val="002060"/>
                </a:solidFill>
              </a:rPr>
              <a:t>Resources</a:t>
            </a:r>
          </a:p>
        </p:txBody>
      </p:sp>
      <p:sp>
        <p:nvSpPr>
          <p:cNvPr id="3" name="Content Placeholder 2">
            <a:extLst>
              <a:ext uri="{FF2B5EF4-FFF2-40B4-BE49-F238E27FC236}">
                <a16:creationId xmlns:a16="http://schemas.microsoft.com/office/drawing/2014/main" id="{2BDE5D48-CE7C-D949-774D-1E2AB09E6F76}"/>
              </a:ext>
            </a:extLst>
          </p:cNvPr>
          <p:cNvSpPr>
            <a:spLocks noGrp="1"/>
          </p:cNvSpPr>
          <p:nvPr>
            <p:ph idx="1"/>
          </p:nvPr>
        </p:nvSpPr>
        <p:spPr>
          <a:xfrm>
            <a:off x="677334" y="923278"/>
            <a:ext cx="8596668" cy="5681707"/>
          </a:xfrm>
        </p:spPr>
        <p:txBody>
          <a:bodyPr>
            <a:normAutofit fontScale="85000" lnSpcReduction="20000"/>
          </a:bodyPr>
          <a:lstStyle/>
          <a:p>
            <a:r>
              <a:rPr lang="en-US" sz="2000" b="1" dirty="0"/>
              <a:t>Social Security Forms</a:t>
            </a:r>
          </a:p>
          <a:p>
            <a:pPr lvl="1"/>
            <a:r>
              <a:rPr lang="en-US" sz="1800" b="1" dirty="0">
                <a:hlinkClick r:id="rId2"/>
              </a:rPr>
              <a:t>https://www.ssa.gov/forms/</a:t>
            </a:r>
            <a:endParaRPr lang="en-US" sz="1800" b="1" dirty="0"/>
          </a:p>
          <a:p>
            <a:r>
              <a:rPr lang="en-US" sz="2000" b="1" dirty="0"/>
              <a:t>Sign up for Email Reminders for Reporting Wages</a:t>
            </a:r>
          </a:p>
          <a:p>
            <a:pPr lvl="1"/>
            <a:r>
              <a:rPr lang="en-US" sz="1800" b="1" dirty="0">
                <a:hlinkClick r:id="rId3"/>
              </a:rPr>
              <a:t>https://www.ssa.gov/ssi/wage-reporting.html</a:t>
            </a:r>
            <a:endParaRPr lang="en-US" sz="1800" b="1" dirty="0"/>
          </a:p>
          <a:p>
            <a:r>
              <a:rPr lang="en-US" sz="2000" b="1" dirty="0"/>
              <a:t>Social Security Wage Reporting Video</a:t>
            </a:r>
          </a:p>
          <a:p>
            <a:pPr lvl="1"/>
            <a:r>
              <a:rPr lang="en-US" sz="1800" b="1" dirty="0">
                <a:hlinkClick r:id="rId4"/>
              </a:rPr>
              <a:t>https://www.youtube.com/watch?v=3g_9I1C6SYw</a:t>
            </a:r>
            <a:endParaRPr lang="en-US" sz="1800" b="1" dirty="0"/>
          </a:p>
          <a:p>
            <a:r>
              <a:rPr lang="en-US" sz="1900" b="1" dirty="0"/>
              <a:t>Social Security Handbook</a:t>
            </a:r>
          </a:p>
          <a:p>
            <a:pPr lvl="1"/>
            <a:r>
              <a:rPr lang="en-US" b="1" dirty="0">
                <a:hlinkClick r:id="rId5"/>
              </a:rPr>
              <a:t>https://www.ssa.gov/OP_Home/handbook/handbook.html</a:t>
            </a:r>
            <a:endParaRPr lang="en-US" b="1" dirty="0"/>
          </a:p>
          <a:p>
            <a:r>
              <a:rPr lang="en-US" sz="1900" b="1" dirty="0"/>
              <a:t>Social Security Office Locator</a:t>
            </a:r>
          </a:p>
          <a:p>
            <a:pPr lvl="1"/>
            <a:r>
              <a:rPr lang="en-US" sz="1800" dirty="0">
                <a:hlinkClick r:id="rId6"/>
              </a:rPr>
              <a:t>https://secure.ssa.gov/ICON/main.jsp#officeResults</a:t>
            </a:r>
            <a:endParaRPr lang="en-US" sz="1700" b="1" dirty="0"/>
          </a:p>
          <a:p>
            <a:r>
              <a:rPr lang="en-US" sz="1900" b="1" dirty="0"/>
              <a:t>Ohio Medicaid Rules</a:t>
            </a:r>
          </a:p>
          <a:p>
            <a:pPr lvl="1"/>
            <a:r>
              <a:rPr lang="en-US" b="1" dirty="0">
                <a:hlinkClick r:id="rId7"/>
              </a:rPr>
              <a:t>https://codes.ohio.gov/ohio-administrative-code/5160</a:t>
            </a:r>
            <a:endParaRPr lang="en-US" b="1" dirty="0"/>
          </a:p>
          <a:p>
            <a:r>
              <a:rPr lang="en-US" sz="1900" b="1" dirty="0"/>
              <a:t>Ohio SNAP Rules</a:t>
            </a:r>
          </a:p>
          <a:p>
            <a:pPr lvl="1"/>
            <a:r>
              <a:rPr lang="en-US" b="1" dirty="0">
                <a:hlinkClick r:id="rId8"/>
              </a:rPr>
              <a:t>https://codes.ohio.gov/ohio-administrative-code/5101:4</a:t>
            </a:r>
            <a:endParaRPr lang="en-US" b="1" dirty="0"/>
          </a:p>
          <a:p>
            <a:r>
              <a:rPr lang="en-US" sz="2000" b="1" dirty="0"/>
              <a:t>Ohio JFS Offices</a:t>
            </a:r>
          </a:p>
          <a:p>
            <a:pPr lvl="1"/>
            <a:r>
              <a:rPr lang="en-US" sz="1800" b="1" u="sng" dirty="0">
                <a:solidFill>
                  <a:srgbClr val="0563C1"/>
                </a:solidFill>
                <a:effectLst/>
                <a:latin typeface="Calibri" panose="020F0502020204030204" pitchFamily="34" charset="0"/>
                <a:ea typeface="Aptos" panose="020B0004020202020204" pitchFamily="34" charset="0"/>
                <a:hlinkClick r:id="rId9"/>
              </a:rPr>
              <a:t>https://jfs.ohio.gov/about/local-agencies-directory</a:t>
            </a:r>
            <a:endParaRPr lang="en-US" sz="1800" b="1" dirty="0"/>
          </a:p>
          <a:p>
            <a:r>
              <a:rPr lang="en-US" sz="1900" b="1" dirty="0"/>
              <a:t>Housing Authority Offices</a:t>
            </a:r>
          </a:p>
          <a:p>
            <a:pPr lvl="1"/>
            <a:r>
              <a:rPr lang="en-US" b="1" dirty="0">
                <a:hlinkClick r:id="rId10"/>
              </a:rPr>
              <a:t>https://www.hud.gov/sites/dfiles/PIH/documents/PHA_Contact_Report_OH.pdf</a:t>
            </a:r>
            <a:endParaRPr lang="en-US" b="1" dirty="0"/>
          </a:p>
          <a:p>
            <a:pPr lvl="1"/>
            <a:endParaRPr lang="en-US" dirty="0"/>
          </a:p>
          <a:p>
            <a:endParaRPr lang="en-US" dirty="0"/>
          </a:p>
          <a:p>
            <a:endParaRPr lang="en-US" dirty="0"/>
          </a:p>
        </p:txBody>
      </p:sp>
    </p:spTree>
    <p:extLst>
      <p:ext uri="{BB962C8B-B14F-4D97-AF65-F5344CB8AC3E}">
        <p14:creationId xmlns:p14="http://schemas.microsoft.com/office/powerpoint/2010/main" val="973355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99E-B35C-4BF1-B721-26DE0C48C9C2}"/>
              </a:ext>
            </a:extLst>
          </p:cNvPr>
          <p:cNvSpPr>
            <a:spLocks noGrp="1"/>
          </p:cNvSpPr>
          <p:nvPr>
            <p:ph type="title"/>
          </p:nvPr>
        </p:nvSpPr>
        <p:spPr>
          <a:xfrm>
            <a:off x="1653363" y="365760"/>
            <a:ext cx="9367203" cy="1188720"/>
          </a:xfrm>
        </p:spPr>
        <p:txBody>
          <a:bodyPr>
            <a:normAutofit fontScale="90000"/>
          </a:bodyPr>
          <a:lstStyle/>
          <a:p>
            <a:r>
              <a:rPr lang="en-US" b="1" dirty="0"/>
              <a:t>Poll # 3:  What’s Next?  </a:t>
            </a:r>
            <a:br>
              <a:rPr lang="en-US" b="1" dirty="0"/>
            </a:br>
            <a:r>
              <a:rPr lang="en-US" b="1" dirty="0"/>
              <a:t>More support + training 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F0BB43B-9BEA-4B3A-903F-7D0AE397994F}"/>
              </a:ext>
            </a:extLst>
          </p:cNvPr>
          <p:cNvSpPr>
            <a:spLocks noGrp="1"/>
          </p:cNvSpPr>
          <p:nvPr>
            <p:ph idx="1"/>
          </p:nvPr>
        </p:nvSpPr>
        <p:spPr>
          <a:xfrm>
            <a:off x="1653363" y="2176272"/>
            <a:ext cx="9367204" cy="4041648"/>
          </a:xfrm>
          <a:solidFill>
            <a:srgbClr val="FFFF00"/>
          </a:solidFill>
        </p:spPr>
        <p:txBody>
          <a:bodyPr anchor="t">
            <a:normAutofit/>
          </a:bodyPr>
          <a:lstStyle/>
          <a:p>
            <a:pPr>
              <a:buFont typeface="Wingdings" panose="05000000000000000000" pitchFamily="2" charset="2"/>
              <a:buChar char="q"/>
            </a:pPr>
            <a:r>
              <a:rPr lang="en-US" sz="2400" dirty="0"/>
              <a:t> Medicaid Buy-In for Workers with Disabilities Updates</a:t>
            </a:r>
          </a:p>
          <a:p>
            <a:pPr>
              <a:buFont typeface="Wingdings" panose="05000000000000000000" pitchFamily="2" charset="2"/>
              <a:buChar char="q"/>
            </a:pPr>
            <a:r>
              <a:rPr lang="en-US" sz="2400" dirty="0"/>
              <a:t> Work Incentives for Older Adults</a:t>
            </a:r>
          </a:p>
          <a:p>
            <a:pPr>
              <a:buFont typeface="Wingdings" panose="05000000000000000000" pitchFamily="2" charset="2"/>
              <a:buChar char="q"/>
            </a:pPr>
            <a:r>
              <a:rPr lang="en-US" sz="2400" dirty="0"/>
              <a:t> How will work impact housing, transportation, and food assistance benefits?</a:t>
            </a:r>
          </a:p>
          <a:p>
            <a:pPr>
              <a:buFont typeface="Wingdings" panose="05000000000000000000" pitchFamily="2" charset="2"/>
              <a:buChar char="q"/>
            </a:pPr>
            <a:r>
              <a:rPr lang="en-US" sz="2400" dirty="0"/>
              <a:t> Make sense of all the resources!</a:t>
            </a:r>
          </a:p>
          <a:p>
            <a:pPr>
              <a:buFont typeface="Wingdings" panose="05000000000000000000" pitchFamily="2" charset="2"/>
              <a:buChar char="q"/>
            </a:pPr>
            <a:r>
              <a:rPr lang="en-US" sz="2400" dirty="0"/>
              <a:t> Other? (share in the chat)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21260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yellow sign with black text&#10;&#10;Description automatically generated with low confidence">
            <a:extLst>
              <a:ext uri="{FF2B5EF4-FFF2-40B4-BE49-F238E27FC236}">
                <a16:creationId xmlns:a16="http://schemas.microsoft.com/office/drawing/2014/main" id="{DD4CF5D1-AA61-41CB-BB0F-0BB349742730}"/>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9192"/>
          <a:stretch/>
        </p:blipFill>
        <p:spPr>
          <a:xfrm>
            <a:off x="20" y="-3047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7868B-4840-4F8C-86B6-D3E7021E17D8}"/>
              </a:ext>
            </a:extLst>
          </p:cNvPr>
          <p:cNvSpPr>
            <a:spLocks noGrp="1"/>
          </p:cNvSpPr>
          <p:nvPr>
            <p:ph type="title"/>
          </p:nvPr>
        </p:nvSpPr>
        <p:spPr>
          <a:xfrm>
            <a:off x="594804" y="640263"/>
            <a:ext cx="6619811" cy="1344975"/>
          </a:xfrm>
        </p:spPr>
        <p:txBody>
          <a:bodyPr>
            <a:normAutofit/>
          </a:bodyPr>
          <a:lstStyle/>
          <a:p>
            <a:r>
              <a:rPr lang="en-US" sz="4000" b="1" dirty="0"/>
              <a:t>Purpose behind all </a:t>
            </a:r>
            <a:r>
              <a:rPr lang="en-US" sz="4000" b="1" i="1" dirty="0"/>
              <a:t>Fear Factor</a:t>
            </a:r>
            <a:r>
              <a:rPr lang="en-US" sz="4000" b="1" dirty="0"/>
              <a:t> Episodes:</a:t>
            </a:r>
          </a:p>
        </p:txBody>
      </p:sp>
      <p:sp>
        <p:nvSpPr>
          <p:cNvPr id="3" name="Content Placeholder 2">
            <a:extLst>
              <a:ext uri="{FF2B5EF4-FFF2-40B4-BE49-F238E27FC236}">
                <a16:creationId xmlns:a16="http://schemas.microsoft.com/office/drawing/2014/main" id="{0BFCAA7E-4E34-408D-B2A2-266C89684A7B}"/>
              </a:ext>
            </a:extLst>
          </p:cNvPr>
          <p:cNvSpPr>
            <a:spLocks noGrp="1"/>
          </p:cNvSpPr>
          <p:nvPr>
            <p:ph idx="1"/>
          </p:nvPr>
        </p:nvSpPr>
        <p:spPr>
          <a:xfrm>
            <a:off x="594109" y="2121763"/>
            <a:ext cx="6620505" cy="3773010"/>
          </a:xfrm>
        </p:spPr>
        <p:txBody>
          <a:bodyPr>
            <a:normAutofit/>
          </a:bodyPr>
          <a:lstStyle/>
          <a:p>
            <a:endParaRPr lang="en-US" sz="2400" b="1" dirty="0"/>
          </a:p>
          <a:p>
            <a:r>
              <a:rPr lang="en-US" sz="2400" b="1" dirty="0"/>
              <a:t>Providing access to experts and resources to SSAs, jobseekers and employees with developmental disabilities, their families/supporters (and anyone else interested), so we can all face the fears around benefits and working and move forward with facts and confidence.    </a:t>
            </a:r>
          </a:p>
          <a:p>
            <a:endParaRPr lang="en-US" sz="2400" b="1" dirty="0"/>
          </a:p>
          <a:p>
            <a:endParaRPr lang="en-US" sz="2400" b="1" dirty="0"/>
          </a:p>
          <a:p>
            <a:pPr marL="0" indent="0">
              <a:buNone/>
            </a:pPr>
            <a:endParaRPr lang="en-US" sz="2400" b="1" dirty="0"/>
          </a:p>
          <a:p>
            <a:pPr marL="0" indent="0">
              <a:buNone/>
            </a:pPr>
            <a:endParaRPr lang="en-US" sz="2400" b="1" dirty="0"/>
          </a:p>
        </p:txBody>
      </p:sp>
    </p:spTree>
    <p:extLst>
      <p:ext uri="{BB962C8B-B14F-4D97-AF65-F5344CB8AC3E}">
        <p14:creationId xmlns:p14="http://schemas.microsoft.com/office/powerpoint/2010/main" val="1839873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87352-7988-13D4-76F2-75D6F7B1723E}"/>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E71A189-9B40-C75D-3267-3FD79D137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8DFAB75D-EEDF-BFB6-C3A8-4EEBD15AF1BA}"/>
              </a:ext>
            </a:extLst>
          </p:cNvPr>
          <p:cNvSpPr>
            <a:spLocks noGrp="1"/>
          </p:cNvSpPr>
          <p:nvPr>
            <p:ph type="title"/>
          </p:nvPr>
        </p:nvSpPr>
        <p:spPr>
          <a:xfrm>
            <a:off x="640080" y="4777739"/>
            <a:ext cx="3418990" cy="1412119"/>
          </a:xfrm>
        </p:spPr>
        <p:txBody>
          <a:bodyPr>
            <a:normAutofit/>
          </a:bodyPr>
          <a:lstStyle/>
          <a:p>
            <a:r>
              <a:rPr lang="en-US" sz="4800" dirty="0"/>
              <a:t>Next Episode</a:t>
            </a:r>
          </a:p>
        </p:txBody>
      </p:sp>
      <p:pic>
        <p:nvPicPr>
          <p:cNvPr id="3" name="Picture 2" descr="A picture containing text, person, yellow&#10;&#10;Description automatically generated">
            <a:extLst>
              <a:ext uri="{FF2B5EF4-FFF2-40B4-BE49-F238E27FC236}">
                <a16:creationId xmlns:a16="http://schemas.microsoft.com/office/drawing/2014/main" id="{594924E1-30E8-F1EB-C57F-13D01EB077F7}"/>
              </a:ext>
            </a:extLst>
          </p:cNvPr>
          <p:cNvPicPr>
            <a:picLocks noChangeAspect="1"/>
          </p:cNvPicPr>
          <p:nvPr/>
        </p:nvPicPr>
        <p:blipFill rotWithShape="1">
          <a:blip r:embed="rId3">
            <a:extLst>
              <a:ext uri="{28A0092B-C50C-407E-A947-70E740481C1C}">
                <a14:useLocalDpi xmlns:a14="http://schemas.microsoft.com/office/drawing/2010/main" val="0"/>
              </a:ext>
            </a:extLst>
          </a:blip>
          <a:srcRect b="225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6" name="sketch line">
            <a:extLst>
              <a:ext uri="{FF2B5EF4-FFF2-40B4-BE49-F238E27FC236}">
                <a16:creationId xmlns:a16="http://schemas.microsoft.com/office/drawing/2014/main" id="{C830E669-D3B1-7FF9-CC9D-6B089DAD3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7805BC6-AE0E-B180-5F99-0BC1E42FC563}"/>
              </a:ext>
            </a:extLst>
          </p:cNvPr>
          <p:cNvSpPr>
            <a:spLocks noGrp="1"/>
          </p:cNvSpPr>
          <p:nvPr>
            <p:ph idx="1"/>
          </p:nvPr>
        </p:nvSpPr>
        <p:spPr>
          <a:xfrm>
            <a:off x="4654294" y="4777739"/>
            <a:ext cx="6897626" cy="1399223"/>
          </a:xfrm>
        </p:spPr>
        <p:txBody>
          <a:bodyPr anchor="ctr">
            <a:normAutofit/>
          </a:bodyPr>
          <a:lstStyle/>
          <a:p>
            <a:pPr marL="0" indent="0">
              <a:buNone/>
            </a:pPr>
            <a:endParaRPr lang="en-US" sz="2400" i="1" dirty="0">
              <a:latin typeface="Calibri" panose="020F0502020204030204" pitchFamily="34" charset="0"/>
              <a:ea typeface="Calibri" panose="020F0502020204030204" pitchFamily="34" charset="0"/>
              <a:cs typeface="Calibri" panose="020F0502020204030204" pitchFamily="34" charset="0"/>
            </a:endParaRPr>
          </a:p>
          <a:p>
            <a:r>
              <a:rPr lang="en-US" sz="2400" i="1" dirty="0">
                <a:effectLst/>
                <a:latin typeface="Calibri" panose="020F0502020204030204" pitchFamily="34" charset="0"/>
                <a:ea typeface="Calibri" panose="020F0502020204030204" pitchFamily="34" charset="0"/>
                <a:cs typeface="Calibri" panose="020F0502020204030204" pitchFamily="34" charset="0"/>
              </a:rPr>
              <a:t>STABLE Updates coming June 4</a:t>
            </a:r>
            <a:r>
              <a:rPr lang="en-US" sz="2400" i="1"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400" i="1" dirty="0">
                <a:effectLst/>
                <a:latin typeface="Calibri" panose="020F0502020204030204" pitchFamily="34" charset="0"/>
                <a:ea typeface="Calibri" panose="020F0502020204030204" pitchFamily="34" charset="0"/>
                <a:cs typeface="Calibri" panose="020F0502020204030204" pitchFamily="34" charset="0"/>
              </a:rPr>
              <a:t>, 2024 at 2pm!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601309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EEC8-7752-4C7A-9BD0-F49F8D164886}"/>
              </a:ext>
            </a:extLst>
          </p:cNvPr>
          <p:cNvSpPr>
            <a:spLocks noGrp="1"/>
          </p:cNvSpPr>
          <p:nvPr>
            <p:ph type="title"/>
          </p:nvPr>
        </p:nvSpPr>
        <p:spPr>
          <a:xfrm>
            <a:off x="841247" y="1655286"/>
            <a:ext cx="4609057" cy="2610042"/>
          </a:xfrm>
        </p:spPr>
        <p:txBody>
          <a:bodyPr vert="horz" lIns="91440" tIns="45720" rIns="91440" bIns="45720" rtlCol="0" anchor="b">
            <a:normAutofit/>
          </a:bodyPr>
          <a:lstStyle/>
          <a:p>
            <a:r>
              <a:rPr lang="en-US" sz="5400" kern="1200" dirty="0">
                <a:solidFill>
                  <a:schemeClr val="tx1"/>
                </a:solidFill>
                <a:latin typeface="+mj-lt"/>
                <a:ea typeface="+mj-ea"/>
                <a:cs typeface="+mj-cs"/>
              </a:rPr>
              <a:t>Questions?</a:t>
            </a:r>
          </a:p>
        </p:txBody>
      </p:sp>
      <p:sp>
        <p:nvSpPr>
          <p:cNvPr id="10" name="Freeform: Shape 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Questions with solid fill">
            <a:extLst>
              <a:ext uri="{FF2B5EF4-FFF2-40B4-BE49-F238E27FC236}">
                <a16:creationId xmlns:a16="http://schemas.microsoft.com/office/drawing/2014/main" id="{8ACABB51-DC75-41E2-B5CD-B1FE3DBDC8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14536" y="1654003"/>
            <a:ext cx="3296202" cy="3296202"/>
          </a:xfrm>
          <a:prstGeom prst="rect">
            <a:avLst/>
          </a:prstGeom>
        </p:spPr>
      </p:pic>
    </p:spTree>
    <p:extLst>
      <p:ext uri="{BB962C8B-B14F-4D97-AF65-F5344CB8AC3E}">
        <p14:creationId xmlns:p14="http://schemas.microsoft.com/office/powerpoint/2010/main" val="405490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A6C428C-23CF-4662-B332-FC00F8863B80}"/>
              </a:ext>
            </a:extLst>
          </p:cNvPr>
          <p:cNvSpPr>
            <a:spLocks noGrp="1"/>
          </p:cNvSpPr>
          <p:nvPr>
            <p:ph type="title"/>
          </p:nvPr>
        </p:nvSpPr>
        <p:spPr>
          <a:xfrm>
            <a:off x="640080" y="4777739"/>
            <a:ext cx="3418990" cy="1412119"/>
          </a:xfrm>
        </p:spPr>
        <p:txBody>
          <a:bodyPr>
            <a:normAutofit/>
          </a:bodyPr>
          <a:lstStyle/>
          <a:p>
            <a:r>
              <a:rPr lang="en-US" sz="4800"/>
              <a:t>So far…</a:t>
            </a:r>
          </a:p>
        </p:txBody>
      </p:sp>
      <p:pic>
        <p:nvPicPr>
          <p:cNvPr id="3" name="Picture 2" descr="A picture containing text, person, yellow&#10;&#10;Description automatically generated">
            <a:extLst>
              <a:ext uri="{FF2B5EF4-FFF2-40B4-BE49-F238E27FC236}">
                <a16:creationId xmlns:a16="http://schemas.microsoft.com/office/drawing/2014/main" id="{CD0C4494-5AAA-433A-86DA-E98A2056675F}"/>
              </a:ext>
            </a:extLst>
          </p:cNvPr>
          <p:cNvPicPr>
            <a:picLocks noChangeAspect="1"/>
          </p:cNvPicPr>
          <p:nvPr/>
        </p:nvPicPr>
        <p:blipFill rotWithShape="1">
          <a:blip r:embed="rId3">
            <a:extLst>
              <a:ext uri="{28A0092B-C50C-407E-A947-70E740481C1C}">
                <a14:useLocalDpi xmlns:a14="http://schemas.microsoft.com/office/drawing/2010/main" val="0"/>
              </a:ext>
            </a:extLst>
          </a:blip>
          <a:srcRect b="225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6A2B689-6302-40C8-A2A6-DE94F3843FB6}"/>
              </a:ext>
            </a:extLst>
          </p:cNvPr>
          <p:cNvSpPr>
            <a:spLocks noGrp="1"/>
          </p:cNvSpPr>
          <p:nvPr>
            <p:ph idx="1"/>
          </p:nvPr>
        </p:nvSpPr>
        <p:spPr>
          <a:xfrm>
            <a:off x="4654293" y="4777739"/>
            <a:ext cx="7278173" cy="1948986"/>
          </a:xfrm>
        </p:spPr>
        <p:txBody>
          <a:bodyPr anchor="ctr">
            <a:normAutofit fontScale="85000" lnSpcReduction="10000"/>
          </a:bodyPr>
          <a:lstStyle/>
          <a:p>
            <a:r>
              <a:rPr lang="en-US" sz="2500" i="1" dirty="0">
                <a:effectLst/>
                <a:latin typeface="Calibri" panose="020F0502020204030204" pitchFamily="34" charset="0"/>
                <a:ea typeface="Calibri" panose="020F0502020204030204" pitchFamily="34" charset="0"/>
                <a:cs typeface="Calibri" panose="020F0502020204030204" pitchFamily="34" charset="0"/>
              </a:rPr>
              <a:t>8 Episodes so far, covering SSI, SSDI, Medicaid, Ticket to Work, and Medicaid Buy In for Workers with Disabilities… </a:t>
            </a:r>
          </a:p>
          <a:p>
            <a:r>
              <a:rPr lang="en-US" sz="2500" i="1" dirty="0">
                <a:effectLst/>
                <a:latin typeface="Calibri" panose="020F0502020204030204" pitchFamily="34" charset="0"/>
                <a:ea typeface="Calibri" panose="020F0502020204030204" pitchFamily="34" charset="0"/>
                <a:cs typeface="Calibri" panose="020F0502020204030204" pitchFamily="34" charset="0"/>
              </a:rPr>
              <a:t>Published </a:t>
            </a:r>
            <a:r>
              <a:rPr lang="en-US" sz="2500" i="1" dirty="0">
                <a:effectLst/>
                <a:latin typeface="Calibri" panose="020F0502020204030204" pitchFamily="34" charset="0"/>
                <a:ea typeface="Calibri" panose="020F0502020204030204" pitchFamily="34" charset="0"/>
                <a:cs typeface="Calibri" panose="020F0502020204030204" pitchFamily="34" charset="0"/>
                <a:hlinkClick r:id="rId4"/>
              </a:rPr>
              <a:t>Fear Factor Working Document</a:t>
            </a:r>
            <a:r>
              <a:rPr lang="en-US" sz="2500" i="1" dirty="0">
                <a:effectLst/>
                <a:latin typeface="Calibri" panose="020F0502020204030204" pitchFamily="34" charset="0"/>
                <a:ea typeface="Calibri" panose="020F0502020204030204" pitchFamily="34" charset="0"/>
                <a:cs typeface="Calibri" panose="020F0502020204030204" pitchFamily="34" charset="0"/>
              </a:rPr>
              <a:t> </a:t>
            </a:r>
            <a:r>
              <a:rPr lang="en-US" sz="2500" i="1" dirty="0">
                <a:latin typeface="Calibri" panose="020F0502020204030204" pitchFamily="34" charset="0"/>
                <a:ea typeface="Calibri" panose="020F0502020204030204" pitchFamily="34" charset="0"/>
                <a:cs typeface="Calibri" panose="020F0502020204030204" pitchFamily="34" charset="0"/>
              </a:rPr>
              <a:t>packed with </a:t>
            </a:r>
            <a:r>
              <a:rPr lang="en-US" sz="2500" i="1" dirty="0">
                <a:effectLst/>
                <a:latin typeface="Calibri" panose="020F0502020204030204" pitchFamily="34" charset="0"/>
                <a:ea typeface="Calibri" panose="020F0502020204030204" pitchFamily="34" charset="0"/>
                <a:cs typeface="Calibri" panose="020F0502020204030204" pitchFamily="34" charset="0"/>
              </a:rPr>
              <a:t>info, resources and links around all aspects of Benefits and Working.</a:t>
            </a:r>
          </a:p>
          <a:p>
            <a:r>
              <a:rPr lang="en-US" sz="2500" i="1" dirty="0">
                <a:effectLst/>
                <a:latin typeface="Calibri" panose="020F0502020204030204" pitchFamily="34" charset="0"/>
                <a:ea typeface="Calibri" panose="020F0502020204030204" pitchFamily="34" charset="0"/>
                <a:cs typeface="Calibri" panose="020F0502020204030204" pitchFamily="34" charset="0"/>
              </a:rPr>
              <a:t>Shout </a:t>
            </a:r>
            <a:r>
              <a:rPr lang="en-US" sz="2500" i="1" dirty="0">
                <a:latin typeface="Calibri" panose="020F0502020204030204" pitchFamily="34" charset="0"/>
                <a:ea typeface="Calibri" panose="020F0502020204030204" pitchFamily="34" charset="0"/>
                <a:cs typeface="Calibri" panose="020F0502020204030204" pitchFamily="34" charset="0"/>
              </a:rPr>
              <a:t>o</a:t>
            </a:r>
            <a:r>
              <a:rPr lang="en-US" sz="2500" i="1" dirty="0">
                <a:effectLst/>
                <a:latin typeface="Calibri" panose="020F0502020204030204" pitchFamily="34" charset="0"/>
                <a:ea typeface="Calibri" panose="020F0502020204030204" pitchFamily="34" charset="0"/>
                <a:cs typeface="Calibri" panose="020F0502020204030204" pitchFamily="34" charset="0"/>
              </a:rPr>
              <a:t>ut to FEAR Factor Fans! SSAs, providers, family-members, people being supported, and more.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147990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A6C428C-23CF-4662-B332-FC00F8863B80}"/>
              </a:ext>
            </a:extLst>
          </p:cNvPr>
          <p:cNvSpPr>
            <a:spLocks noGrp="1"/>
          </p:cNvSpPr>
          <p:nvPr>
            <p:ph type="title"/>
          </p:nvPr>
        </p:nvSpPr>
        <p:spPr>
          <a:xfrm>
            <a:off x="640080" y="4777739"/>
            <a:ext cx="3418990" cy="1412119"/>
          </a:xfrm>
        </p:spPr>
        <p:txBody>
          <a:bodyPr>
            <a:normAutofit/>
          </a:bodyPr>
          <a:lstStyle/>
          <a:p>
            <a:r>
              <a:rPr lang="en-US" sz="4800"/>
              <a:t>So far…</a:t>
            </a:r>
          </a:p>
        </p:txBody>
      </p:sp>
      <p:pic>
        <p:nvPicPr>
          <p:cNvPr id="3" name="Picture 2" descr="A picture containing text, person, yellow&#10;&#10;Description automatically generated">
            <a:extLst>
              <a:ext uri="{FF2B5EF4-FFF2-40B4-BE49-F238E27FC236}">
                <a16:creationId xmlns:a16="http://schemas.microsoft.com/office/drawing/2014/main" id="{1212F5AD-66F0-43A9-8000-87234D5D2C1A}"/>
              </a:ext>
            </a:extLst>
          </p:cNvPr>
          <p:cNvPicPr>
            <a:picLocks noChangeAspect="1"/>
          </p:cNvPicPr>
          <p:nvPr/>
        </p:nvPicPr>
        <p:blipFill rotWithShape="1">
          <a:blip r:embed="rId3">
            <a:extLst>
              <a:ext uri="{28A0092B-C50C-407E-A947-70E740481C1C}">
                <a14:useLocalDpi xmlns:a14="http://schemas.microsoft.com/office/drawing/2010/main" val="0"/>
              </a:ext>
            </a:extLst>
          </a:blip>
          <a:srcRect b="225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6A2B689-6302-40C8-A2A6-DE94F3843FB6}"/>
              </a:ext>
            </a:extLst>
          </p:cNvPr>
          <p:cNvSpPr>
            <a:spLocks noGrp="1"/>
          </p:cNvSpPr>
          <p:nvPr>
            <p:ph idx="1"/>
          </p:nvPr>
        </p:nvSpPr>
        <p:spPr>
          <a:xfrm>
            <a:off x="4654294" y="4777739"/>
            <a:ext cx="6897626" cy="1399223"/>
          </a:xfrm>
        </p:spPr>
        <p:txBody>
          <a:bodyPr anchor="ctr">
            <a:normAutofit/>
          </a:bodyPr>
          <a:lstStyle/>
          <a:p>
            <a:r>
              <a:rPr lang="en-US" sz="1700" i="1" dirty="0">
                <a:latin typeface="Calibri" panose="020F0502020204030204" pitchFamily="34" charset="0"/>
                <a:ea typeface="Calibri" panose="020F0502020204030204" pitchFamily="34" charset="0"/>
                <a:cs typeface="Calibri" panose="020F0502020204030204" pitchFamily="34" charset="0"/>
              </a:rPr>
              <a:t>In all episodes, we went through several fears around benefits and working and fielded questions.</a:t>
            </a:r>
          </a:p>
          <a:p>
            <a:r>
              <a:rPr lang="en-US" sz="1700" i="1" dirty="0">
                <a:latin typeface="Calibri" panose="020F0502020204030204" pitchFamily="34" charset="0"/>
                <a:ea typeface="Calibri" panose="020F0502020204030204" pitchFamily="34" charset="0"/>
                <a:cs typeface="Calibri" panose="020F0502020204030204" pitchFamily="34" charset="0"/>
              </a:rPr>
              <a:t>We polled folks at the end of each episode to determine the topics, and Reporting Requirements was chosen for today’s session.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79248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8F928-9019-4F6B-A26B-04E917CB9962}"/>
              </a:ext>
            </a:extLst>
          </p:cNvPr>
          <p:cNvSpPr>
            <a:spLocks noGrp="1"/>
          </p:cNvSpPr>
          <p:nvPr>
            <p:ph type="title"/>
          </p:nvPr>
        </p:nvSpPr>
        <p:spPr>
          <a:xfrm>
            <a:off x="640080" y="4777739"/>
            <a:ext cx="3418990" cy="1412119"/>
          </a:xfrm>
        </p:spPr>
        <p:txBody>
          <a:bodyPr>
            <a:normAutofit/>
          </a:bodyPr>
          <a:lstStyle/>
          <a:p>
            <a:r>
              <a:rPr lang="en-US" sz="3000" b="1" dirty="0"/>
              <a:t>FEAR Factor Episodes on the Employment First Website</a:t>
            </a:r>
          </a:p>
        </p:txBody>
      </p:sp>
      <p:pic>
        <p:nvPicPr>
          <p:cNvPr id="5" name="Picture 4" descr="A picture containing text, person, yellow&#10;&#10;Description automatically generated">
            <a:extLst>
              <a:ext uri="{FF2B5EF4-FFF2-40B4-BE49-F238E27FC236}">
                <a16:creationId xmlns:a16="http://schemas.microsoft.com/office/drawing/2014/main" id="{3F267ABE-89D8-4A55-954C-D8E1CDAC590A}"/>
              </a:ext>
            </a:extLst>
          </p:cNvPr>
          <p:cNvPicPr>
            <a:picLocks noChangeAspect="1"/>
          </p:cNvPicPr>
          <p:nvPr/>
        </p:nvPicPr>
        <p:blipFill rotWithShape="1">
          <a:blip r:embed="rId2">
            <a:extLst>
              <a:ext uri="{28A0092B-C50C-407E-A947-70E740481C1C}">
                <a14:useLocalDpi xmlns:a14="http://schemas.microsoft.com/office/drawing/2010/main" val="0"/>
              </a:ext>
            </a:extLst>
          </a:blip>
          <a:srcRect b="225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029AF9-FC96-4435-9979-754C8FEDCFFE}"/>
              </a:ext>
            </a:extLst>
          </p:cNvPr>
          <p:cNvSpPr>
            <a:spLocks noGrp="1"/>
          </p:cNvSpPr>
          <p:nvPr>
            <p:ph idx="1"/>
          </p:nvPr>
        </p:nvSpPr>
        <p:spPr>
          <a:xfrm>
            <a:off x="4635140" y="5008750"/>
            <a:ext cx="6897626" cy="1399223"/>
          </a:xfrm>
        </p:spPr>
        <p:txBody>
          <a:bodyPr anchor="ctr">
            <a:noAutofit/>
          </a:bodyPr>
          <a:lstStyle/>
          <a:p>
            <a:pPr marL="0" indent="0">
              <a:buNone/>
            </a:pPr>
            <a:r>
              <a:rPr lang="en-US" sz="1600" b="1" i="0" dirty="0">
                <a:effectLst/>
                <a:latin typeface="Helvetica Neue"/>
              </a:rPr>
              <a:t>A Few Recent Episode Highlights:</a:t>
            </a:r>
          </a:p>
          <a:p>
            <a:r>
              <a:rPr lang="en-US" sz="1600" b="1" i="0" dirty="0">
                <a:effectLst/>
                <a:latin typeface="Helvetica Neue"/>
              </a:rPr>
              <a:t>Episode 7: Medicaid Bu</a:t>
            </a:r>
            <a:r>
              <a:rPr lang="en-US" sz="1600" b="1" dirty="0">
                <a:latin typeface="Helvetica Neue"/>
              </a:rPr>
              <a:t>y In for Workers with Disabilities (June 28, 2023)</a:t>
            </a:r>
          </a:p>
          <a:p>
            <a:r>
              <a:rPr lang="en-US" sz="1600" b="1" i="0" dirty="0">
                <a:effectLst/>
                <a:latin typeface="Helvetica Neue"/>
              </a:rPr>
              <a:t>Epis</a:t>
            </a:r>
            <a:r>
              <a:rPr lang="en-US" sz="1600" b="1" dirty="0">
                <a:latin typeface="Helvetica Neue"/>
              </a:rPr>
              <a:t>ode 8: SSDI vs. SSI Just Give me the Basics (February 16, 2024)</a:t>
            </a:r>
            <a:endParaRPr lang="en-US" sz="1600" b="1" i="0" dirty="0">
              <a:effectLst/>
              <a:latin typeface="Helvetica Neue"/>
            </a:endParaRPr>
          </a:p>
          <a:p>
            <a:pPr marL="0" indent="0">
              <a:buNone/>
            </a:pPr>
            <a:r>
              <a:rPr lang="en-US" sz="1600" b="1" dirty="0">
                <a:latin typeface="Helvetica Neue"/>
              </a:rPr>
              <a:t>All recordings and supporting docs available </a:t>
            </a:r>
            <a:r>
              <a:rPr lang="en-US" sz="1600" b="1" dirty="0">
                <a:latin typeface="Helvetica Neue"/>
                <a:hlinkClick r:id="rId3"/>
              </a:rPr>
              <a:t>here</a:t>
            </a:r>
            <a:r>
              <a:rPr lang="en-US" sz="1600" b="1" dirty="0">
                <a:latin typeface="Helvetica Neue"/>
              </a:rPr>
              <a:t>.</a:t>
            </a:r>
            <a:endParaRPr lang="en-US" sz="1600" dirty="0"/>
          </a:p>
        </p:txBody>
      </p:sp>
    </p:spTree>
    <p:extLst>
      <p:ext uri="{BB962C8B-B14F-4D97-AF65-F5344CB8AC3E}">
        <p14:creationId xmlns:p14="http://schemas.microsoft.com/office/powerpoint/2010/main" val="155806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02B4FC90-EB58-032E-6507-A6610969F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A3644-D6BA-D8AF-FC64-028DB74DD2A1}"/>
              </a:ext>
            </a:extLst>
          </p:cNvPr>
          <p:cNvSpPr>
            <a:spLocks noGrp="1"/>
          </p:cNvSpPr>
          <p:nvPr>
            <p:ph type="title"/>
          </p:nvPr>
        </p:nvSpPr>
        <p:spPr>
          <a:xfrm>
            <a:off x="1653363" y="365760"/>
            <a:ext cx="9367203" cy="1188720"/>
          </a:xfrm>
        </p:spPr>
        <p:txBody>
          <a:bodyPr>
            <a:normAutofit fontScale="90000"/>
          </a:bodyPr>
          <a:lstStyle/>
          <a:p>
            <a:r>
              <a:rPr lang="en-US" b="1" dirty="0"/>
              <a:t>Poll # 2:   </a:t>
            </a:r>
            <a:r>
              <a:rPr lang="en-US" b="0" i="0" dirty="0">
                <a:solidFill>
                  <a:srgbClr val="201F1E"/>
                </a:solidFill>
                <a:effectLst/>
                <a:latin typeface="Calibri" panose="020F0502020204030204" pitchFamily="34" charset="0"/>
              </a:rPr>
              <a:t>How much </a:t>
            </a:r>
            <a:r>
              <a:rPr lang="en-US" dirty="0">
                <a:solidFill>
                  <a:srgbClr val="201F1E"/>
                </a:solidFill>
                <a:latin typeface="Calibri" panose="020F0502020204030204" pitchFamily="34" charset="0"/>
              </a:rPr>
              <a:t>do you know</a:t>
            </a:r>
            <a:r>
              <a:rPr lang="en-US" b="0" i="0" dirty="0">
                <a:solidFill>
                  <a:srgbClr val="201F1E"/>
                </a:solidFill>
                <a:effectLst/>
                <a:latin typeface="Calibri" panose="020F0502020204030204" pitchFamily="34" charset="0"/>
              </a:rPr>
              <a:t> about </a:t>
            </a:r>
            <a:r>
              <a:rPr lang="en-US" dirty="0">
                <a:solidFill>
                  <a:srgbClr val="201F1E"/>
                </a:solidFill>
                <a:latin typeface="Calibri" panose="020F0502020204030204" pitchFamily="34" charset="0"/>
              </a:rPr>
              <a:t>Reporting Requirements </a:t>
            </a:r>
            <a:r>
              <a:rPr lang="en-US" b="0" i="0" dirty="0">
                <a:solidFill>
                  <a:srgbClr val="201F1E"/>
                </a:solidFill>
                <a:effectLst/>
                <a:latin typeface="Calibri" panose="020F0502020204030204" pitchFamily="34" charset="0"/>
              </a:rPr>
              <a:t>prior to today?</a:t>
            </a:r>
            <a:endParaRPr lang="en-US" b="1" dirty="0"/>
          </a:p>
        </p:txBody>
      </p:sp>
      <p:sp>
        <p:nvSpPr>
          <p:cNvPr id="14" name="Freeform: Shape 7">
            <a:extLst>
              <a:ext uri="{FF2B5EF4-FFF2-40B4-BE49-F238E27FC236}">
                <a16:creationId xmlns:a16="http://schemas.microsoft.com/office/drawing/2014/main" id="{9CC38D19-D978-A440-6E9D-78213EEE3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53668FA2-214D-7653-EFBB-B0859FE67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A7B3A52D-6357-C981-63A2-D46802363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01832A0-AD78-8505-DF72-4EB85A3F104C}"/>
              </a:ext>
            </a:extLst>
          </p:cNvPr>
          <p:cNvSpPr>
            <a:spLocks noGrp="1"/>
          </p:cNvSpPr>
          <p:nvPr>
            <p:ph idx="1"/>
          </p:nvPr>
        </p:nvSpPr>
        <p:spPr>
          <a:xfrm>
            <a:off x="1653363" y="2176272"/>
            <a:ext cx="9367204" cy="4041648"/>
          </a:xfrm>
          <a:solidFill>
            <a:srgbClr val="FFFF00"/>
          </a:solidFill>
        </p:spPr>
        <p:txBody>
          <a:bodyPr anchor="t">
            <a:normAutofit lnSpcReduction="10000"/>
          </a:bodyPr>
          <a:lstStyle/>
          <a:p>
            <a:pPr marL="1657350" indent="-285750" algn="l">
              <a:buFont typeface="Wingdings" panose="05000000000000000000" pitchFamily="2" charset="2"/>
              <a:buChar char="q"/>
            </a:pPr>
            <a:r>
              <a:rPr lang="en-US" sz="2500" b="0" i="0" dirty="0">
                <a:solidFill>
                  <a:srgbClr val="201F1E"/>
                </a:solidFill>
                <a:effectLst/>
                <a:latin typeface="Calibri" panose="020F0502020204030204" pitchFamily="34" charset="0"/>
              </a:rPr>
              <a:t> I have never heard about </a:t>
            </a:r>
            <a:r>
              <a:rPr lang="en-US" sz="2500" dirty="0">
                <a:solidFill>
                  <a:srgbClr val="201F1E"/>
                </a:solidFill>
                <a:latin typeface="Calibri" panose="020F0502020204030204" pitchFamily="34" charset="0"/>
              </a:rPr>
              <a:t>reporting requirements. I am supposed to report something? To whom? </a:t>
            </a:r>
            <a:endParaRPr lang="en-US" sz="2500" b="0" i="0" dirty="0">
              <a:solidFill>
                <a:srgbClr val="201F1E"/>
              </a:solidFill>
              <a:effectLst/>
              <a:latin typeface="Calibri" panose="020F0502020204030204" pitchFamily="34" charset="0"/>
            </a:endParaRPr>
          </a:p>
          <a:p>
            <a:pPr marL="1657350" indent="-285750" algn="l">
              <a:buFont typeface="Wingdings" panose="05000000000000000000" pitchFamily="2" charset="2"/>
              <a:buChar char="q"/>
            </a:pPr>
            <a:r>
              <a:rPr lang="en-US" sz="2500" b="0" i="0" dirty="0">
                <a:solidFill>
                  <a:srgbClr val="201F1E"/>
                </a:solidFill>
                <a:effectLst/>
                <a:latin typeface="Calibri" panose="020F0502020204030204" pitchFamily="34" charset="0"/>
              </a:rPr>
              <a:t> I have heard of reporting requirements, but I </a:t>
            </a:r>
            <a:r>
              <a:rPr lang="en-US" sz="2500" dirty="0">
                <a:solidFill>
                  <a:srgbClr val="201F1E"/>
                </a:solidFill>
                <a:latin typeface="Calibri" panose="020F0502020204030204" pitchFamily="34" charset="0"/>
              </a:rPr>
              <a:t>don’t understand what to report.</a:t>
            </a:r>
            <a:endParaRPr lang="en-US" sz="2500" b="0" i="0" dirty="0">
              <a:solidFill>
                <a:srgbClr val="201F1E"/>
              </a:solidFill>
              <a:effectLst/>
              <a:latin typeface="Calibri" panose="020F0502020204030204" pitchFamily="34" charset="0"/>
            </a:endParaRPr>
          </a:p>
          <a:p>
            <a:pPr marL="1657350" indent="-285750" algn="l">
              <a:buFont typeface="Wingdings" panose="05000000000000000000" pitchFamily="2" charset="2"/>
              <a:buChar char="q"/>
            </a:pPr>
            <a:r>
              <a:rPr lang="en-US" sz="2500" b="0" i="0" dirty="0">
                <a:solidFill>
                  <a:srgbClr val="201F1E"/>
                </a:solidFill>
                <a:effectLst/>
                <a:latin typeface="Calibri" panose="020F0502020204030204" pitchFamily="34" charset="0"/>
              </a:rPr>
              <a:t> I consider myself fairly knowledgeable about reporting requirements.</a:t>
            </a:r>
          </a:p>
          <a:p>
            <a:pPr marL="1657350" indent="-285750" algn="l">
              <a:buFont typeface="Wingdings" panose="05000000000000000000" pitchFamily="2" charset="2"/>
              <a:buChar char="q"/>
            </a:pPr>
            <a:r>
              <a:rPr lang="en-US" sz="2500" b="0" i="0" dirty="0">
                <a:solidFill>
                  <a:srgbClr val="201F1E"/>
                </a:solidFill>
                <a:effectLst/>
                <a:latin typeface="Calibri" panose="020F0502020204030204" pitchFamily="34" charset="0"/>
              </a:rPr>
              <a:t> I believe I know as much as the presenter about reporting requirements.</a:t>
            </a:r>
          </a:p>
          <a:p>
            <a:pPr>
              <a:buFont typeface="Wingdings" panose="05000000000000000000" pitchFamily="2" charset="2"/>
              <a:buChar char="q"/>
            </a:pPr>
            <a:endParaRPr lang="en-US" sz="2400" dirty="0"/>
          </a:p>
          <a:p>
            <a:pPr marL="0" indent="0">
              <a:buNone/>
            </a:pPr>
            <a:r>
              <a:rPr lang="en-US" sz="2400" dirty="0"/>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165373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3E3D9CB3AD5144B9A23C27EA05C265" ma:contentTypeVersion="9" ma:contentTypeDescription="Create a new document." ma:contentTypeScope="" ma:versionID="9f35470c7b012d5c777afdd4c04b7936">
  <xsd:schema xmlns:xsd="http://www.w3.org/2001/XMLSchema" xmlns:xs="http://www.w3.org/2001/XMLSchema" xmlns:p="http://schemas.microsoft.com/office/2006/metadata/properties" xmlns:ns2="0f22d938-54ec-450a-abed-b852ff207b83" xmlns:ns3="d6353c55-7fd0-4023-a44c-4a4366b0f5c7" targetNamespace="http://schemas.microsoft.com/office/2006/metadata/properties" ma:root="true" ma:fieldsID="0e24b2dd18316c79142ace8c44b3bce3" ns2:_="" ns3:_="">
    <xsd:import namespace="0f22d938-54ec-450a-abed-b852ff207b83"/>
    <xsd:import namespace="d6353c55-7fd0-4023-a44c-4a4366b0f5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2d938-54ec-450a-abed-b852ff207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53c55-7fd0-4023-a44c-4a4366b0f5c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83EF3B-AADE-407C-91EC-1B1D22F937C9}">
  <ds:schemaRefs>
    <ds:schemaRef ds:uri="0f22d938-54ec-450a-abed-b852ff207b83"/>
    <ds:schemaRef ds:uri="d6353c55-7fd0-4023-a44c-4a4366b0f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25A868-9265-4389-BF0B-26CDA5B18F72}">
  <ds:schemaRefs>
    <ds:schemaRef ds:uri="0f22d938-54ec-450a-abed-b852ff207b83"/>
    <ds:schemaRef ds:uri="d6353c55-7fd0-4023-a44c-4a4366b0f5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8BA731-9A22-4B37-9288-BCC28AD72C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1865</TotalTime>
  <Words>2277</Words>
  <Application>Microsoft Office PowerPoint</Application>
  <PresentationFormat>Widescreen</PresentationFormat>
  <Paragraphs>282</Paragraphs>
  <Slides>51</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Calibri Light</vt:lpstr>
      <vt:lpstr>Helvetica Neue</vt:lpstr>
      <vt:lpstr>Trebuchet MS</vt:lpstr>
      <vt:lpstr>Wingdings</vt:lpstr>
      <vt:lpstr>Wingdings 3</vt:lpstr>
      <vt:lpstr>Office Theme</vt:lpstr>
      <vt:lpstr>Facet</vt:lpstr>
      <vt:lpstr>        Season 4 Episode 9 (March 26th 2024 9am – 10:30 am):   Reporting Requirements</vt:lpstr>
      <vt:lpstr>Today’s Episode</vt:lpstr>
      <vt:lpstr>Poll # 1:  Who’s here today?</vt:lpstr>
      <vt:lpstr>F. E. A. R.</vt:lpstr>
      <vt:lpstr>Purpose behind all Fear Factor Episodes:</vt:lpstr>
      <vt:lpstr>So far…</vt:lpstr>
      <vt:lpstr>So far…</vt:lpstr>
      <vt:lpstr>FEAR Factor Episodes on the Employment First Website</vt:lpstr>
      <vt:lpstr>Poll # 2:   How much do you know about Reporting Requirements prior to today?</vt:lpstr>
      <vt:lpstr>  “Fear Factor” Superstars </vt:lpstr>
      <vt:lpstr>  “Fear Factor” Production Team </vt:lpstr>
      <vt:lpstr>On with the show!</vt:lpstr>
      <vt:lpstr>Reporting Requirements to Maintain Benefits</vt:lpstr>
      <vt:lpstr>What needs to be reported?  </vt:lpstr>
      <vt:lpstr>Social Security Disability Benefits</vt:lpstr>
      <vt:lpstr>What are the differences? </vt:lpstr>
      <vt:lpstr>PowerPoint Presentation</vt:lpstr>
      <vt:lpstr>NEEDS BASED PROGRAMS</vt:lpstr>
      <vt:lpstr>WHO needs to report to Social Security?</vt:lpstr>
      <vt:lpstr>PowerPoint Presentation</vt:lpstr>
      <vt:lpstr>SSI Eligibility Income and Resources (AND SSI MEDICAID)</vt:lpstr>
      <vt:lpstr>SSI Counts Income in the Month Received</vt:lpstr>
      <vt:lpstr>SSI Living Arrangement</vt:lpstr>
      <vt:lpstr>SSI Living Arrangement</vt:lpstr>
      <vt:lpstr>PowerPoint Presentation</vt:lpstr>
      <vt:lpstr>PowerPoint Presentation</vt:lpstr>
      <vt:lpstr>Temporary Living Arrangement and SSI</vt:lpstr>
      <vt:lpstr>SSI Income ESTIMATES</vt:lpstr>
      <vt:lpstr>Examples of UNDERPAYMENT of SSI</vt:lpstr>
      <vt:lpstr>SSI: What Counts as Resources</vt:lpstr>
      <vt:lpstr>SSI: Some things that DON’T COUNT!</vt:lpstr>
      <vt:lpstr>PowerPoint Presentation</vt:lpstr>
      <vt:lpstr>Work Incentive Information to Report</vt:lpstr>
      <vt:lpstr>PowerPoint Presentation</vt:lpstr>
      <vt:lpstr>PowerPoint Presentation</vt:lpstr>
      <vt:lpstr>PowerPoint Presentation</vt:lpstr>
      <vt:lpstr>PowerPoint Presentation</vt:lpstr>
      <vt:lpstr>How to Report Information to Social Security?</vt:lpstr>
      <vt:lpstr>PowerPoint Presentation</vt:lpstr>
      <vt:lpstr>Job and Family Services Benefits</vt:lpstr>
      <vt:lpstr>JFS Reporting</vt:lpstr>
      <vt:lpstr>JFS Online Portal https://ssp.benefits.ohio.gov/apspssp/ssp.portal/login/doView </vt:lpstr>
      <vt:lpstr>Medicaid Income and Resource Verifications</vt:lpstr>
      <vt:lpstr>SNAP Benefits </vt:lpstr>
      <vt:lpstr>PowerPoint Presentation</vt:lpstr>
      <vt:lpstr>Housing/Rental Assistance Reporting </vt:lpstr>
      <vt:lpstr>Christine’s Experiences</vt:lpstr>
      <vt:lpstr>Resources</vt:lpstr>
      <vt:lpstr>Poll # 3:  What’s Next?   More support + training on…</vt:lpstr>
      <vt:lpstr>Next Episode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Life Engagement</dc:title>
  <dc:creator>Keith Banner</dc:creator>
  <cp:lastModifiedBy>Anne Tapia</cp:lastModifiedBy>
  <cp:revision>49</cp:revision>
  <dcterms:created xsi:type="dcterms:W3CDTF">2020-09-10T14:52:55Z</dcterms:created>
  <dcterms:modified xsi:type="dcterms:W3CDTF">2024-03-26T18:36:25Z</dcterms:modified>
</cp:coreProperties>
</file>