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4"/>
  </p:sldMasterIdLst>
  <p:notesMasterIdLst>
    <p:notesMasterId r:id="rId48"/>
  </p:notesMasterIdLst>
  <p:sldIdLst>
    <p:sldId id="256" r:id="rId5"/>
    <p:sldId id="266" r:id="rId6"/>
    <p:sldId id="309" r:id="rId7"/>
    <p:sldId id="290" r:id="rId8"/>
    <p:sldId id="289" r:id="rId9"/>
    <p:sldId id="288" r:id="rId10"/>
    <p:sldId id="267" r:id="rId11"/>
    <p:sldId id="269" r:id="rId12"/>
    <p:sldId id="314" r:id="rId13"/>
    <p:sldId id="270" r:id="rId14"/>
    <p:sldId id="271" r:id="rId15"/>
    <p:sldId id="272" r:id="rId16"/>
    <p:sldId id="273" r:id="rId17"/>
    <p:sldId id="274" r:id="rId18"/>
    <p:sldId id="275" r:id="rId19"/>
    <p:sldId id="317" r:id="rId20"/>
    <p:sldId id="277" r:id="rId21"/>
    <p:sldId id="296" r:id="rId22"/>
    <p:sldId id="278" r:id="rId23"/>
    <p:sldId id="316" r:id="rId24"/>
    <p:sldId id="279" r:id="rId25"/>
    <p:sldId id="280" r:id="rId26"/>
    <p:sldId id="318" r:id="rId27"/>
    <p:sldId id="306" r:id="rId28"/>
    <p:sldId id="321" r:id="rId29"/>
    <p:sldId id="322" r:id="rId30"/>
    <p:sldId id="323" r:id="rId31"/>
    <p:sldId id="319" r:id="rId32"/>
    <p:sldId id="324" r:id="rId33"/>
    <p:sldId id="282" r:id="rId34"/>
    <p:sldId id="310" r:id="rId35"/>
    <p:sldId id="301" r:id="rId36"/>
    <p:sldId id="302" r:id="rId37"/>
    <p:sldId id="303" r:id="rId38"/>
    <p:sldId id="304" r:id="rId39"/>
    <p:sldId id="305" r:id="rId40"/>
    <p:sldId id="286" r:id="rId41"/>
    <p:sldId id="285" r:id="rId42"/>
    <p:sldId id="311" r:id="rId43"/>
    <p:sldId id="287" r:id="rId44"/>
    <p:sldId id="262" r:id="rId45"/>
    <p:sldId id="320" r:id="rId46"/>
    <p:sldId id="315" r:id="rId4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C2D4583-3854-2AF3-1B5F-243F997810FD}" name="Guest User" initials="GU" userId="S::urn:spo:anon#6a8b9574649a2ea951c3b7677d797eeac678ea7794c2d5eef73b15051b03600f::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5F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482790B-B097-4D45-A55F-51DDE2FA2359}" v="5" dt="2025-05-01T18:13:40.18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712"/>
    <p:restoredTop sz="59817"/>
  </p:normalViewPr>
  <p:slideViewPr>
    <p:cSldViewPr snapToGrid="0">
      <p:cViewPr varScale="1">
        <p:scale>
          <a:sx n="77" d="100"/>
          <a:sy n="77" d="100"/>
        </p:scale>
        <p:origin x="4408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55" Type="http://schemas.microsoft.com/office/2018/10/relationships/authors" Target="author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6/11/relationships/changesInfo" Target="changesInfos/changesInfo1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Buehrer" userId="72786ff3-052f-4706-bddc-c2192946e2e3" providerId="ADAL" clId="{5482790B-B097-4D45-A55F-51DDE2FA2359}"/>
    <pc:docChg chg="modSld">
      <pc:chgData name="Simon Buehrer" userId="72786ff3-052f-4706-bddc-c2192946e2e3" providerId="ADAL" clId="{5482790B-B097-4D45-A55F-51DDE2FA2359}" dt="2025-05-01T18:13:40.184" v="66" actId="18331"/>
      <pc:docMkLst>
        <pc:docMk/>
      </pc:docMkLst>
      <pc:sldChg chg="modNotesTx">
        <pc:chgData name="Simon Buehrer" userId="72786ff3-052f-4706-bddc-c2192946e2e3" providerId="ADAL" clId="{5482790B-B097-4D45-A55F-51DDE2FA2359}" dt="2025-05-01T13:45:46.643" v="1" actId="20577"/>
        <pc:sldMkLst>
          <pc:docMk/>
          <pc:sldMk cId="1743665657" sldId="266"/>
        </pc:sldMkLst>
      </pc:sldChg>
      <pc:sldChg chg="modSp modNotesTx">
        <pc:chgData name="Simon Buehrer" userId="72786ff3-052f-4706-bddc-c2192946e2e3" providerId="ADAL" clId="{5482790B-B097-4D45-A55F-51DDE2FA2359}" dt="2025-05-01T18:13:40.184" v="66" actId="18331"/>
        <pc:sldMkLst>
          <pc:docMk/>
          <pc:sldMk cId="4270481600" sldId="267"/>
        </pc:sldMkLst>
        <pc:picChg chg="mod">
          <ac:chgData name="Simon Buehrer" userId="72786ff3-052f-4706-bddc-c2192946e2e3" providerId="ADAL" clId="{5482790B-B097-4D45-A55F-51DDE2FA2359}" dt="2025-05-01T18:13:40.184" v="66" actId="18331"/>
          <ac:picMkLst>
            <pc:docMk/>
            <pc:sldMk cId="4270481600" sldId="267"/>
            <ac:picMk id="6" creationId="{4430CC68-AA0B-2E98-7CBF-A0798EC7BA2B}"/>
          </ac:picMkLst>
        </pc:picChg>
      </pc:sldChg>
      <pc:sldChg chg="modNotesTx">
        <pc:chgData name="Simon Buehrer" userId="72786ff3-052f-4706-bddc-c2192946e2e3" providerId="ADAL" clId="{5482790B-B097-4D45-A55F-51DDE2FA2359}" dt="2025-05-01T13:46:22.745" v="11" actId="20577"/>
        <pc:sldMkLst>
          <pc:docMk/>
          <pc:sldMk cId="3490475529" sldId="269"/>
        </pc:sldMkLst>
      </pc:sldChg>
      <pc:sldChg chg="modNotesTx">
        <pc:chgData name="Simon Buehrer" userId="72786ff3-052f-4706-bddc-c2192946e2e3" providerId="ADAL" clId="{5482790B-B097-4D45-A55F-51DDE2FA2359}" dt="2025-05-01T13:46:38.591" v="13" actId="20577"/>
        <pc:sldMkLst>
          <pc:docMk/>
          <pc:sldMk cId="1174598656" sldId="270"/>
        </pc:sldMkLst>
      </pc:sldChg>
      <pc:sldChg chg="modNotesTx">
        <pc:chgData name="Simon Buehrer" userId="72786ff3-052f-4706-bddc-c2192946e2e3" providerId="ADAL" clId="{5482790B-B097-4D45-A55F-51DDE2FA2359}" dt="2025-05-01T13:46:42.588" v="14" actId="20577"/>
        <pc:sldMkLst>
          <pc:docMk/>
          <pc:sldMk cId="4146140066" sldId="271"/>
        </pc:sldMkLst>
      </pc:sldChg>
      <pc:sldChg chg="modNotesTx">
        <pc:chgData name="Simon Buehrer" userId="72786ff3-052f-4706-bddc-c2192946e2e3" providerId="ADAL" clId="{5482790B-B097-4D45-A55F-51DDE2FA2359}" dt="2025-05-01T13:46:47.301" v="15" actId="20577"/>
        <pc:sldMkLst>
          <pc:docMk/>
          <pc:sldMk cId="1002166684" sldId="272"/>
        </pc:sldMkLst>
      </pc:sldChg>
      <pc:sldChg chg="modNotesTx">
        <pc:chgData name="Simon Buehrer" userId="72786ff3-052f-4706-bddc-c2192946e2e3" providerId="ADAL" clId="{5482790B-B097-4D45-A55F-51DDE2FA2359}" dt="2025-05-01T13:47:02.046" v="16" actId="20577"/>
        <pc:sldMkLst>
          <pc:docMk/>
          <pc:sldMk cId="154028031" sldId="273"/>
        </pc:sldMkLst>
      </pc:sldChg>
      <pc:sldChg chg="modNotesTx">
        <pc:chgData name="Simon Buehrer" userId="72786ff3-052f-4706-bddc-c2192946e2e3" providerId="ADAL" clId="{5482790B-B097-4D45-A55F-51DDE2FA2359}" dt="2025-05-01T13:47:08.820" v="17" actId="20577"/>
        <pc:sldMkLst>
          <pc:docMk/>
          <pc:sldMk cId="2442238227" sldId="274"/>
        </pc:sldMkLst>
      </pc:sldChg>
      <pc:sldChg chg="modNotesTx">
        <pc:chgData name="Simon Buehrer" userId="72786ff3-052f-4706-bddc-c2192946e2e3" providerId="ADAL" clId="{5482790B-B097-4D45-A55F-51DDE2FA2359}" dt="2025-05-01T13:47:18.728" v="18" actId="20577"/>
        <pc:sldMkLst>
          <pc:docMk/>
          <pc:sldMk cId="3015957038" sldId="275"/>
        </pc:sldMkLst>
      </pc:sldChg>
      <pc:sldChg chg="modNotesTx">
        <pc:chgData name="Simon Buehrer" userId="72786ff3-052f-4706-bddc-c2192946e2e3" providerId="ADAL" clId="{5482790B-B097-4D45-A55F-51DDE2FA2359}" dt="2025-05-01T13:47:31.182" v="20" actId="20577"/>
        <pc:sldMkLst>
          <pc:docMk/>
          <pc:sldMk cId="4005400276" sldId="277"/>
        </pc:sldMkLst>
      </pc:sldChg>
      <pc:sldChg chg="modNotesTx">
        <pc:chgData name="Simon Buehrer" userId="72786ff3-052f-4706-bddc-c2192946e2e3" providerId="ADAL" clId="{5482790B-B097-4D45-A55F-51DDE2FA2359}" dt="2025-05-01T13:52:41.637" v="22" actId="20577"/>
        <pc:sldMkLst>
          <pc:docMk/>
          <pc:sldMk cId="522086108" sldId="278"/>
        </pc:sldMkLst>
      </pc:sldChg>
      <pc:sldChg chg="modNotesTx">
        <pc:chgData name="Simon Buehrer" userId="72786ff3-052f-4706-bddc-c2192946e2e3" providerId="ADAL" clId="{5482790B-B097-4D45-A55F-51DDE2FA2359}" dt="2025-05-01T13:53:02.800" v="25" actId="20577"/>
        <pc:sldMkLst>
          <pc:docMk/>
          <pc:sldMk cId="1543065071" sldId="280"/>
        </pc:sldMkLst>
      </pc:sldChg>
      <pc:sldChg chg="modNotesTx">
        <pc:chgData name="Simon Buehrer" userId="72786ff3-052f-4706-bddc-c2192946e2e3" providerId="ADAL" clId="{5482790B-B097-4D45-A55F-51DDE2FA2359}" dt="2025-05-01T13:55:14.462" v="47" actId="20577"/>
        <pc:sldMkLst>
          <pc:docMk/>
          <pc:sldMk cId="414468914" sldId="282"/>
        </pc:sldMkLst>
      </pc:sldChg>
      <pc:sldChg chg="modNotesTx">
        <pc:chgData name="Simon Buehrer" userId="72786ff3-052f-4706-bddc-c2192946e2e3" providerId="ADAL" clId="{5482790B-B097-4D45-A55F-51DDE2FA2359}" dt="2025-05-01T13:57:58.843" v="59" actId="20577"/>
        <pc:sldMkLst>
          <pc:docMk/>
          <pc:sldMk cId="2132425811" sldId="285"/>
        </pc:sldMkLst>
      </pc:sldChg>
      <pc:sldChg chg="modNotesTx">
        <pc:chgData name="Simon Buehrer" userId="72786ff3-052f-4706-bddc-c2192946e2e3" providerId="ADAL" clId="{5482790B-B097-4D45-A55F-51DDE2FA2359}" dt="2025-05-01T13:57:54.499" v="58" actId="20577"/>
        <pc:sldMkLst>
          <pc:docMk/>
          <pc:sldMk cId="2481344454" sldId="286"/>
        </pc:sldMkLst>
      </pc:sldChg>
      <pc:sldChg chg="modNotesTx">
        <pc:chgData name="Simon Buehrer" userId="72786ff3-052f-4706-bddc-c2192946e2e3" providerId="ADAL" clId="{5482790B-B097-4D45-A55F-51DDE2FA2359}" dt="2025-05-01T13:58:18.834" v="61" actId="20577"/>
        <pc:sldMkLst>
          <pc:docMk/>
          <pc:sldMk cId="3190229149" sldId="287"/>
        </pc:sldMkLst>
      </pc:sldChg>
      <pc:sldChg chg="modNotesTx">
        <pc:chgData name="Simon Buehrer" userId="72786ff3-052f-4706-bddc-c2192946e2e3" providerId="ADAL" clId="{5482790B-B097-4D45-A55F-51DDE2FA2359}" dt="2025-05-01T13:46:03.269" v="9" actId="20577"/>
        <pc:sldMkLst>
          <pc:docMk/>
          <pc:sldMk cId="1383265157" sldId="288"/>
        </pc:sldMkLst>
      </pc:sldChg>
      <pc:sldChg chg="modNotesTx">
        <pc:chgData name="Simon Buehrer" userId="72786ff3-052f-4706-bddc-c2192946e2e3" providerId="ADAL" clId="{5482790B-B097-4D45-A55F-51DDE2FA2359}" dt="2025-05-01T13:46:00.215" v="8" actId="20577"/>
        <pc:sldMkLst>
          <pc:docMk/>
          <pc:sldMk cId="2609979118" sldId="289"/>
        </pc:sldMkLst>
      </pc:sldChg>
      <pc:sldChg chg="modNotesTx">
        <pc:chgData name="Simon Buehrer" userId="72786ff3-052f-4706-bddc-c2192946e2e3" providerId="ADAL" clId="{5482790B-B097-4D45-A55F-51DDE2FA2359}" dt="2025-05-01T13:45:57.010" v="7" actId="20577"/>
        <pc:sldMkLst>
          <pc:docMk/>
          <pc:sldMk cId="3525172501" sldId="290"/>
        </pc:sldMkLst>
      </pc:sldChg>
      <pc:sldChg chg="modNotesTx">
        <pc:chgData name="Simon Buehrer" userId="72786ff3-052f-4706-bddc-c2192946e2e3" providerId="ADAL" clId="{5482790B-B097-4D45-A55F-51DDE2FA2359}" dt="2025-05-01T13:47:40.617" v="21" actId="20577"/>
        <pc:sldMkLst>
          <pc:docMk/>
          <pc:sldMk cId="3585485184" sldId="296"/>
        </pc:sldMkLst>
      </pc:sldChg>
      <pc:sldChg chg="modNotesTx">
        <pc:chgData name="Simon Buehrer" userId="72786ff3-052f-4706-bddc-c2192946e2e3" providerId="ADAL" clId="{5482790B-B097-4D45-A55F-51DDE2FA2359}" dt="2025-05-01T13:54:47.349" v="45" actId="20577"/>
        <pc:sldMkLst>
          <pc:docMk/>
          <pc:sldMk cId="2114497285" sldId="301"/>
        </pc:sldMkLst>
      </pc:sldChg>
      <pc:sldChg chg="mod modShow modNotesTx">
        <pc:chgData name="Simon Buehrer" userId="72786ff3-052f-4706-bddc-c2192946e2e3" providerId="ADAL" clId="{5482790B-B097-4D45-A55F-51DDE2FA2359}" dt="2025-05-01T13:55:35.045" v="50" actId="729"/>
        <pc:sldMkLst>
          <pc:docMk/>
          <pc:sldMk cId="1332729669" sldId="302"/>
        </pc:sldMkLst>
      </pc:sldChg>
      <pc:sldChg chg="mod modShow modNotesTx">
        <pc:chgData name="Simon Buehrer" userId="72786ff3-052f-4706-bddc-c2192946e2e3" providerId="ADAL" clId="{5482790B-B097-4D45-A55F-51DDE2FA2359}" dt="2025-05-01T13:55:45.419" v="52" actId="20577"/>
        <pc:sldMkLst>
          <pc:docMk/>
          <pc:sldMk cId="3807037532" sldId="303"/>
        </pc:sldMkLst>
      </pc:sldChg>
      <pc:sldChg chg="mod modShow modNotesTx">
        <pc:chgData name="Simon Buehrer" userId="72786ff3-052f-4706-bddc-c2192946e2e3" providerId="ADAL" clId="{5482790B-B097-4D45-A55F-51DDE2FA2359}" dt="2025-05-01T13:55:54.196" v="54" actId="729"/>
        <pc:sldMkLst>
          <pc:docMk/>
          <pc:sldMk cId="3813087073" sldId="304"/>
        </pc:sldMkLst>
      </pc:sldChg>
      <pc:sldChg chg="delSp mod modAnim modShow modNotesTx">
        <pc:chgData name="Simon Buehrer" userId="72786ff3-052f-4706-bddc-c2192946e2e3" providerId="ADAL" clId="{5482790B-B097-4D45-A55F-51DDE2FA2359}" dt="2025-05-01T13:56:04.239" v="56" actId="20577"/>
        <pc:sldMkLst>
          <pc:docMk/>
          <pc:sldMk cId="744258350" sldId="305"/>
        </pc:sldMkLst>
        <pc:picChg chg="del">
          <ac:chgData name="Simon Buehrer" userId="72786ff3-052f-4706-bddc-c2192946e2e3" providerId="ADAL" clId="{5482790B-B097-4D45-A55F-51DDE2FA2359}" dt="2025-05-01T13:45:19.517" v="0" actId="478"/>
          <ac:picMkLst>
            <pc:docMk/>
            <pc:sldMk cId="744258350" sldId="305"/>
            <ac:picMk id="14" creationId="{2858C817-51A6-23DA-6EF7-29B8C29A2FE5}"/>
          </ac:picMkLst>
        </pc:picChg>
      </pc:sldChg>
      <pc:sldChg chg="modNotesTx">
        <pc:chgData name="Simon Buehrer" userId="72786ff3-052f-4706-bddc-c2192946e2e3" providerId="ADAL" clId="{5482790B-B097-4D45-A55F-51DDE2FA2359}" dt="2025-05-01T13:53:21.182" v="30" actId="14"/>
        <pc:sldMkLst>
          <pc:docMk/>
          <pc:sldMk cId="514296381" sldId="306"/>
        </pc:sldMkLst>
      </pc:sldChg>
      <pc:sldChg chg="modNotesTx">
        <pc:chgData name="Simon Buehrer" userId="72786ff3-052f-4706-bddc-c2192946e2e3" providerId="ADAL" clId="{5482790B-B097-4D45-A55F-51DDE2FA2359}" dt="2025-05-01T13:45:52.293" v="6" actId="20577"/>
        <pc:sldMkLst>
          <pc:docMk/>
          <pc:sldMk cId="1847220858" sldId="309"/>
        </pc:sldMkLst>
      </pc:sldChg>
      <pc:sldChg chg="modNotesTx">
        <pc:chgData name="Simon Buehrer" userId="72786ff3-052f-4706-bddc-c2192946e2e3" providerId="ADAL" clId="{5482790B-B097-4D45-A55F-51DDE2FA2359}" dt="2025-05-01T13:55:21.404" v="48" actId="20577"/>
        <pc:sldMkLst>
          <pc:docMk/>
          <pc:sldMk cId="2150821856" sldId="310"/>
        </pc:sldMkLst>
      </pc:sldChg>
      <pc:sldChg chg="modNotesTx">
        <pc:chgData name="Simon Buehrer" userId="72786ff3-052f-4706-bddc-c2192946e2e3" providerId="ADAL" clId="{5482790B-B097-4D45-A55F-51DDE2FA2359}" dt="2025-05-01T13:58:05.927" v="60" actId="20577"/>
        <pc:sldMkLst>
          <pc:docMk/>
          <pc:sldMk cId="2605572276" sldId="311"/>
        </pc:sldMkLst>
      </pc:sldChg>
      <pc:sldChg chg="modNotesTx">
        <pc:chgData name="Simon Buehrer" userId="72786ff3-052f-4706-bddc-c2192946e2e3" providerId="ADAL" clId="{5482790B-B097-4D45-A55F-51DDE2FA2359}" dt="2025-05-01T13:46:28.095" v="12" actId="20577"/>
        <pc:sldMkLst>
          <pc:docMk/>
          <pc:sldMk cId="4066889491" sldId="314"/>
        </pc:sldMkLst>
      </pc:sldChg>
      <pc:sldChg chg="modNotesTx">
        <pc:chgData name="Simon Buehrer" userId="72786ff3-052f-4706-bddc-c2192946e2e3" providerId="ADAL" clId="{5482790B-B097-4D45-A55F-51DDE2FA2359}" dt="2025-05-01T13:52:50.538" v="24" actId="20577"/>
        <pc:sldMkLst>
          <pc:docMk/>
          <pc:sldMk cId="114251275" sldId="316"/>
        </pc:sldMkLst>
      </pc:sldChg>
      <pc:sldChg chg="modNotesTx">
        <pc:chgData name="Simon Buehrer" userId="72786ff3-052f-4706-bddc-c2192946e2e3" providerId="ADAL" clId="{5482790B-B097-4D45-A55F-51DDE2FA2359}" dt="2025-05-01T13:47:26.656" v="19" actId="20577"/>
        <pc:sldMkLst>
          <pc:docMk/>
          <pc:sldMk cId="744674962" sldId="317"/>
        </pc:sldMkLst>
      </pc:sldChg>
      <pc:sldChg chg="modNotesTx">
        <pc:chgData name="Simon Buehrer" userId="72786ff3-052f-4706-bddc-c2192946e2e3" providerId="ADAL" clId="{5482790B-B097-4D45-A55F-51DDE2FA2359}" dt="2025-05-01T13:53:09.526" v="26" actId="20577"/>
        <pc:sldMkLst>
          <pc:docMk/>
          <pc:sldMk cId="1058169685" sldId="318"/>
        </pc:sldMkLst>
      </pc:sldChg>
      <pc:sldChg chg="modNotesTx">
        <pc:chgData name="Simon Buehrer" userId="72786ff3-052f-4706-bddc-c2192946e2e3" providerId="ADAL" clId="{5482790B-B097-4D45-A55F-51DDE2FA2359}" dt="2025-05-01T13:54:34.959" v="44" actId="12"/>
        <pc:sldMkLst>
          <pc:docMk/>
          <pc:sldMk cId="1852953277" sldId="319"/>
        </pc:sldMkLst>
      </pc:sldChg>
      <pc:sldChg chg="modNotesTx">
        <pc:chgData name="Simon Buehrer" userId="72786ff3-052f-4706-bddc-c2192946e2e3" providerId="ADAL" clId="{5482790B-B097-4D45-A55F-51DDE2FA2359}" dt="2025-05-01T13:58:25.702" v="62" actId="20577"/>
        <pc:sldMkLst>
          <pc:docMk/>
          <pc:sldMk cId="2449090514" sldId="320"/>
        </pc:sldMkLst>
      </pc:sldChg>
      <pc:sldChg chg="modNotesTx">
        <pc:chgData name="Simon Buehrer" userId="72786ff3-052f-4706-bddc-c2192946e2e3" providerId="ADAL" clId="{5482790B-B097-4D45-A55F-51DDE2FA2359}" dt="2025-05-01T13:53:36.002" v="31" actId="20577"/>
        <pc:sldMkLst>
          <pc:docMk/>
          <pc:sldMk cId="3438499765" sldId="321"/>
        </pc:sldMkLst>
      </pc:sldChg>
      <pc:sldChg chg="modNotesTx">
        <pc:chgData name="Simon Buehrer" userId="72786ff3-052f-4706-bddc-c2192946e2e3" providerId="ADAL" clId="{5482790B-B097-4D45-A55F-51DDE2FA2359}" dt="2025-05-01T13:53:43.440" v="32" actId="20577"/>
        <pc:sldMkLst>
          <pc:docMk/>
          <pc:sldMk cId="4241897916" sldId="322"/>
        </pc:sldMkLst>
      </pc:sldChg>
      <pc:sldChg chg="modSp mod modNotesTx">
        <pc:chgData name="Simon Buehrer" userId="72786ff3-052f-4706-bddc-c2192946e2e3" providerId="ADAL" clId="{5482790B-B097-4D45-A55F-51DDE2FA2359}" dt="2025-05-01T13:54:11.868" v="38" actId="255"/>
        <pc:sldMkLst>
          <pc:docMk/>
          <pc:sldMk cId="1599788296" sldId="323"/>
        </pc:sldMkLst>
        <pc:spChg chg="mod">
          <ac:chgData name="Simon Buehrer" userId="72786ff3-052f-4706-bddc-c2192946e2e3" providerId="ADAL" clId="{5482790B-B097-4D45-A55F-51DDE2FA2359}" dt="2025-05-01T13:54:11.868" v="38" actId="255"/>
          <ac:spMkLst>
            <pc:docMk/>
            <pc:sldMk cId="1599788296" sldId="323"/>
            <ac:spMk id="2" creationId="{49364B65-B24F-E5BD-36D0-9FF4170E8974}"/>
          </ac:spMkLst>
        </pc:spChg>
      </pc:sldChg>
      <pc:sldChg chg="modNotesTx">
        <pc:chgData name="Simon Buehrer" userId="72786ff3-052f-4706-bddc-c2192946e2e3" providerId="ADAL" clId="{5482790B-B097-4D45-A55F-51DDE2FA2359}" dt="2025-05-01T13:55:09.080" v="46" actId="20577"/>
        <pc:sldMkLst>
          <pc:docMk/>
          <pc:sldMk cId="2975556297" sldId="324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3F1568-64D2-4ED7-A509-F81B5B507D80}" type="datetimeFigureOut">
              <a:t>5/1/25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07701-3A2F-4234-9DCA-2C887FD647A6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169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odd.ohio.gov/your-family/advocacy/SDM-Toolkit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qanVF7M69s" TargetMode="External"/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ohioemploymentfirst.org/innovation-series" TargetMode="External"/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Relationship Id="rId5" Type="http://schemas.openxmlformats.org/officeDocument/2006/relationships/hyperlink" Target="mailto:events@ocali.org" TargetMode="External"/><Relationship Id="rId4" Type="http://schemas.openxmlformats.org/officeDocument/2006/relationships/hyperlink" Target="https://www.surveymonkey.com/r/2025InnovationKickOff" TargetMode="Externa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Rhttps:/ohioemploymentfirst.org/innovation-series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660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07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2534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ea typeface="Calibri"/>
                <a:cs typeface="Calibri"/>
              </a:rPr>
              <a:t>Drop Link to Website in Chat: </a:t>
            </a:r>
          </a:p>
          <a:p>
            <a:r>
              <a:rPr lang="en-US" dirty="0">
                <a:hlinkClick r:id="rId3"/>
              </a:rPr>
              <a:t>https://dodd.ohio.gov/your-family/advocacy/SDM-Toolkit</a:t>
            </a:r>
            <a:endParaRPr lang="en-US" dirty="0">
              <a:ea typeface="Calibri"/>
              <a:cs typeface="Calibri"/>
              <a:hlinkClick r:id="rId3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8293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2056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24712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3089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618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1D564D-AC9D-928E-7A62-21AE4354F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D30155-FAE7-28AA-30E9-66F1CAF279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9AEC65-E4B5-E1AF-5BA0-AB044F88C45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5658F5-CE25-8A9D-48A0-225C3E83647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6184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018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b="1" dirty="0">
                <a:ea typeface="Calibri"/>
                <a:cs typeface="Calibri"/>
              </a:rPr>
              <a:t>Share video link in chat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en-US" dirty="0">
                <a:hlinkClick r:id="rId3"/>
              </a:rPr>
              <a:t>https://www.youtube.com/watch?v=QqanVF7M69s</a:t>
            </a:r>
            <a:r>
              <a:rPr lang="en-US" dirty="0"/>
              <a:t> 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563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AA1EBA-5703-6E42-618D-959ECFCBAC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1D75C9-A211-004B-E699-AE474E841D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40055F-DC9D-5B4C-3447-BF5411C785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713027-CAA1-1545-4411-691FB1EA43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68621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Simon add video with timer and music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6435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6642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9657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lnSpc>
                <a:spcPct val="90000"/>
              </a:lnSpc>
              <a:spcBef>
                <a:spcPts val="500"/>
              </a:spcBef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8180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3ECE25-FCC6-FB0B-4CBE-75C830772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EF941D-4254-0FB5-5BA6-D7BD616F4F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37B59F-AF5E-DD57-882F-BF64AD2243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3D621A-3B3E-DF7C-BE19-999E94AB2E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45551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FADD82-B6C5-24A3-643B-6E3A71B041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85FA7F-A412-7F07-1745-947EBB23DE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650D5A1-63AB-3174-5A43-BD2594E6C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1D2D9E-7A4B-17D1-A841-72A083F164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0146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CEF35B-3A14-C304-16AD-DE594ABAB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59ABC20-5B80-86D1-44D7-810F98C29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9E9ABD6-FB83-8097-C7B4-E5ADA6D7D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C1FF4-C4F0-F7BD-E199-B6E16DAF2E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52535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lnSpc>
                <a:spcPct val="90000"/>
              </a:lnSpc>
              <a:spcBef>
                <a:spcPts val="1000"/>
              </a:spcBef>
              <a:buFont typeface="Arial"/>
              <a:buNone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31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9D3F7-E532-0E7F-5FA1-2247A04341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56B2AC5-D496-F593-A58F-33E6458E256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81E97A-6244-3591-E72C-E50DBDBE7E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C934F9-0533-B32A-571E-575428EC29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1821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967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EDAAF1-0F0D-8D52-5692-CBCF943DB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274708-B581-647C-B0A1-A649651F8D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B985E8-69A1-443F-2AB0-A716372713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0A9C9-A958-67B9-A88D-988F546E37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1645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21921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7701-3A2F-4234-9DCA-2C887FD647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9691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88AA5-6C08-0FDF-E61E-0F2C1BC69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EB305B-9F19-4650-F072-58ACAC2C4B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BB5AF33-CD3E-D96F-6A3D-6457FC00C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770E4D-8838-AE7B-AE9A-F364D29798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7701-3A2F-4234-9DCA-2C887FD647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88793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D16CA8-A0F0-B597-5AD3-AE63F40C4F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204744-AADB-20A4-A1C5-C686FBBF9A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5BD31A1-DA2D-82DB-8523-27F1CB7875A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C5BD6C-2262-C8A3-D349-252056BA9D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7701-3A2F-4234-9DCA-2C887FD647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497123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F7F1E1-79A4-D01D-A4F8-B8814CAB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5FE02E0-E2E2-B594-FFD6-E50ED964AC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8F1798D-42AF-CA32-4A27-63B9B824289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D501B-75E6-3C4D-D6D3-AFD7B48A52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7701-3A2F-4234-9DCA-2C887FD647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277171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37587B-73B1-A325-5402-4FFC24DAA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F98FFA-3995-17A7-DE90-C20924065F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FCC0A99-7DD9-67B7-E262-3AF2F3A07D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773AEA-C615-AC90-339A-409DEBD03E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9207701-3A2F-4234-9DCA-2C887FD647A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34082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92080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548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6701CF-D927-58DC-D215-84B2EB42F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B2A22F2-CB8C-1524-1E03-EEAD3DF562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79E1B63-B757-D756-0A1C-AF0BCD6AF1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EF5A89-7457-932D-D056-2A8AA304C75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50849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Send registration link in chat </a:t>
            </a:r>
            <a:r>
              <a:rPr lang="en-US" dirty="0">
                <a:hlinkClick r:id="rId3"/>
              </a:rPr>
              <a:t>https://ohioemploymentfirst.org/innovation-series</a:t>
            </a:r>
            <a:r>
              <a:rPr lang="en-US" dirty="0"/>
              <a:t> </a:t>
            </a:r>
            <a:endParaRPr lang="en-US" b="1" dirty="0">
              <a:ea typeface="Calibri"/>
              <a:cs typeface="Calibri"/>
            </a:endParaRPr>
          </a:p>
          <a:p>
            <a:r>
              <a:rPr lang="en-US" dirty="0"/>
              <a:t>CPDU information/</a:t>
            </a:r>
            <a:r>
              <a:rPr lang="en-US" b="1" dirty="0"/>
              <a:t>survey link: </a:t>
            </a:r>
            <a:r>
              <a:rPr lang="en-US" dirty="0">
                <a:hlinkClick r:id="rId4"/>
              </a:rPr>
              <a:t>https://www.surveymonkey.com/r/2025InnovationKickOff</a:t>
            </a:r>
            <a:r>
              <a:rPr lang="en-US" dirty="0"/>
              <a:t> </a:t>
            </a:r>
            <a:endParaRPr lang="en-US" b="1" dirty="0">
              <a:ea typeface="Calibri"/>
              <a:cs typeface="Calibri"/>
            </a:endParaRPr>
          </a:p>
          <a:p>
            <a:r>
              <a:rPr lang="en-US" b="1" dirty="0">
                <a:ea typeface="Calibri"/>
                <a:cs typeface="Calibri"/>
              </a:rPr>
              <a:t>Email us at: </a:t>
            </a:r>
            <a:r>
              <a:rPr lang="en-US" b="1" dirty="0">
                <a:ea typeface="Calibri"/>
                <a:cs typeface="Calibri"/>
                <a:hlinkClick r:id="rId5"/>
              </a:rPr>
              <a:t>events@ocali.org</a:t>
            </a:r>
            <a:r>
              <a:rPr lang="en-US" b="1" dirty="0">
                <a:ea typeface="Calibri"/>
                <a:cs typeface="Calibri"/>
              </a:rPr>
              <a:t> </a:t>
            </a:r>
          </a:p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5792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28CA0-9700-2C96-951F-C69713BE9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08F19-CB9C-AC23-4555-EDAB3D33B08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FE8BE09-FCDB-9F1B-84FD-C3EF805854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3C9861-0639-7EDF-6849-9B824B0660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2213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>
                <a:ea typeface="Calibri"/>
                <a:cs typeface="Calibri"/>
              </a:rPr>
              <a:t>Registration link:</a:t>
            </a:r>
            <a:endParaRPr lang="en-US" b="1"/>
          </a:p>
          <a:p>
            <a:r>
              <a:rPr lang="en-US">
                <a:hlinkClick r:id="rId3"/>
              </a:rPr>
              <a:t>https://ohioemploymentfirst.org/innovation-series</a:t>
            </a:r>
            <a:r>
              <a:rPr lang="en-US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76304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80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3126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010854-9F24-CC4D-619F-2943528FA8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6BA54D-EE86-BE2E-87AC-6FE36F217C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EC2E86-219C-A9ED-DB71-2201D3645E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9E964-5A21-C4C3-1896-F3E2C8AF93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22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3753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688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986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207701-3A2F-4234-9DCA-2C887FD647A6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9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636B3-1CA3-B349-8CB4-AEB5A15D1E63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7F3615-147E-704E-B6CD-2D6ED36FD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7386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EC1D1DF-3EFB-EC78-09A0-61E1F79F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8" name="Picture 7" descr="A provider and worker give each other a high 5.&#10;">
              <a:extLst>
                <a:ext uri="{FF2B5EF4-FFF2-40B4-BE49-F238E27FC236}">
                  <a16:creationId xmlns:a16="http://schemas.microsoft.com/office/drawing/2014/main" id="{39B3F4E0-C84C-D54C-82A1-44FE9602E30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9" name="Picture 8" descr="2025 Innovation Series: Innovation Means Partnership">
              <a:extLst>
                <a:ext uri="{FF2B5EF4-FFF2-40B4-BE49-F238E27FC236}">
                  <a16:creationId xmlns:a16="http://schemas.microsoft.com/office/drawing/2014/main" id="{2AB53FDF-53EC-F341-EB2A-AA00766CF26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175680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24F64F3-EF29-6D59-0E53-5EE294D6D7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8" name="Picture 7" descr="A provider and worker give each other a high 5.&#10;">
              <a:extLst>
                <a:ext uri="{FF2B5EF4-FFF2-40B4-BE49-F238E27FC236}">
                  <a16:creationId xmlns:a16="http://schemas.microsoft.com/office/drawing/2014/main" id="{5E28322F-0136-CDED-84EF-B77FF3FD6B5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9" name="Picture 8" descr="2025 Innovation Series: Innovation Means Partnership">
              <a:extLst>
                <a:ext uri="{FF2B5EF4-FFF2-40B4-BE49-F238E27FC236}">
                  <a16:creationId xmlns:a16="http://schemas.microsoft.com/office/drawing/2014/main" id="{973F96B8-0CC7-1740-F9DB-5946A847EBD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27834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25 Innovation Series: Innovation Means Partnership">
            <a:extLst>
              <a:ext uri="{FF2B5EF4-FFF2-40B4-BE49-F238E27FC236}">
                <a16:creationId xmlns:a16="http://schemas.microsoft.com/office/drawing/2014/main" id="{404FBBCA-3A7A-924E-9F68-DDB5F9EBDF2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3370" y="575663"/>
            <a:ext cx="8725255" cy="165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2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0FB848-73C2-B0F4-0F39-18000E9AE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8" name="Picture 7" descr="A provider and worker give each other a high 5.&#10;">
              <a:extLst>
                <a:ext uri="{FF2B5EF4-FFF2-40B4-BE49-F238E27FC236}">
                  <a16:creationId xmlns:a16="http://schemas.microsoft.com/office/drawing/2014/main" id="{9A75DC8E-F30A-179D-A252-D269C10FF2D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9" name="Picture 8" descr="2025 Innovation Series: Innovation Means Partnership">
              <a:extLst>
                <a:ext uri="{FF2B5EF4-FFF2-40B4-BE49-F238E27FC236}">
                  <a16:creationId xmlns:a16="http://schemas.microsoft.com/office/drawing/2014/main" id="{C370EB24-112D-514A-D5FC-F43A398C30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738290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A952345-36EA-1129-665E-3709E17A44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8" name="Picture 7" descr="A provider and worker give each other a high 5.&#10;">
              <a:extLst>
                <a:ext uri="{FF2B5EF4-FFF2-40B4-BE49-F238E27FC236}">
                  <a16:creationId xmlns:a16="http://schemas.microsoft.com/office/drawing/2014/main" id="{4258849E-BC06-AA6C-18C7-79105DBA3A0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9" name="Picture 8" descr="2025 Innovation Series: Innovation Means Partnership">
              <a:extLst>
                <a:ext uri="{FF2B5EF4-FFF2-40B4-BE49-F238E27FC236}">
                  <a16:creationId xmlns:a16="http://schemas.microsoft.com/office/drawing/2014/main" id="{85CDBCDC-F91D-FB7A-BBB4-EEB0015E77C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729984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D9EFCBD-DF35-2D14-C4E6-197038DAEE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9" name="Picture 8" descr="A provider and worker give each other a high 5.&#10;">
              <a:extLst>
                <a:ext uri="{FF2B5EF4-FFF2-40B4-BE49-F238E27FC236}">
                  <a16:creationId xmlns:a16="http://schemas.microsoft.com/office/drawing/2014/main" id="{9C8BD0CA-2701-1C5C-9E3E-84C8AAD1EA9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10" name="Picture 9" descr="2025 Innovation Series: Innovation Means Partnership">
              <a:extLst>
                <a:ext uri="{FF2B5EF4-FFF2-40B4-BE49-F238E27FC236}">
                  <a16:creationId xmlns:a16="http://schemas.microsoft.com/office/drawing/2014/main" id="{0693ACF7-0E17-3811-82DF-D5E53CD263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762928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2DE5CD7-8549-ECA7-EECD-EB6F503438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11" name="Picture 10" descr="A provider and worker give each other a high 5.&#10;">
              <a:extLst>
                <a:ext uri="{FF2B5EF4-FFF2-40B4-BE49-F238E27FC236}">
                  <a16:creationId xmlns:a16="http://schemas.microsoft.com/office/drawing/2014/main" id="{B29855E5-F14B-5996-5D13-F3BEA8D715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12" name="Picture 11" descr="2025 Innovation Series: Innovation Means Partnership">
              <a:extLst>
                <a:ext uri="{FF2B5EF4-FFF2-40B4-BE49-F238E27FC236}">
                  <a16:creationId xmlns:a16="http://schemas.microsoft.com/office/drawing/2014/main" id="{18D89699-AAA4-9393-683A-CDA7530BAD4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9669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B75C7A6-9A1E-BDFE-C2E2-F47843EF35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7" name="Picture 6" descr="A provider and worker give each other a high 5.&#10;">
              <a:extLst>
                <a:ext uri="{FF2B5EF4-FFF2-40B4-BE49-F238E27FC236}">
                  <a16:creationId xmlns:a16="http://schemas.microsoft.com/office/drawing/2014/main" id="{82201376-6314-A4E7-1C47-4BC454CC31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8" name="Picture 7" descr="2025 Innovation Series: Innovation Means Partnership">
              <a:extLst>
                <a:ext uri="{FF2B5EF4-FFF2-40B4-BE49-F238E27FC236}">
                  <a16:creationId xmlns:a16="http://schemas.microsoft.com/office/drawing/2014/main" id="{71F77282-0BA4-E11E-859B-2B717664AA2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2765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4DAB6F2-5DE3-2CBC-2B3E-763C748043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6" name="Picture 5" descr="A provider and worker give each other a high 5.&#10;">
              <a:extLst>
                <a:ext uri="{FF2B5EF4-FFF2-40B4-BE49-F238E27FC236}">
                  <a16:creationId xmlns:a16="http://schemas.microsoft.com/office/drawing/2014/main" id="{B738F72D-1A9B-F030-1022-50D1E41BB9A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7" name="Picture 6" descr="2025 Innovation Series: Innovation Means Partnership">
              <a:extLst>
                <a:ext uri="{FF2B5EF4-FFF2-40B4-BE49-F238E27FC236}">
                  <a16:creationId xmlns:a16="http://schemas.microsoft.com/office/drawing/2014/main" id="{7886C4E7-7CA3-EB05-3460-620212443C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8183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775DEEF-196B-E2E8-9C18-CD69B1962F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9" name="Picture 8" descr="A provider and worker give each other a high 5.&#10;">
              <a:extLst>
                <a:ext uri="{FF2B5EF4-FFF2-40B4-BE49-F238E27FC236}">
                  <a16:creationId xmlns:a16="http://schemas.microsoft.com/office/drawing/2014/main" id="{2C36FA00-A4E8-363B-4D69-799878B4471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10" name="Picture 9" descr="2025 Innovation Series: Innovation Means Partnership">
              <a:extLst>
                <a:ext uri="{FF2B5EF4-FFF2-40B4-BE49-F238E27FC236}">
                  <a16:creationId xmlns:a16="http://schemas.microsoft.com/office/drawing/2014/main" id="{FDFF4C6C-B0D8-D862-60AD-87F4520537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63396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  <a:t>5/1/25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B85AFC7-5736-D9D0-0E9C-3BACD10B15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89870" y="5534059"/>
            <a:ext cx="5412260" cy="1325563"/>
            <a:chOff x="3389870" y="5534059"/>
            <a:chExt cx="5412260" cy="1325563"/>
          </a:xfrm>
        </p:grpSpPr>
        <p:pic>
          <p:nvPicPr>
            <p:cNvPr id="9" name="Picture 8" descr="A provider and worker give each other a high 5.&#10;">
              <a:extLst>
                <a:ext uri="{FF2B5EF4-FFF2-40B4-BE49-F238E27FC236}">
                  <a16:creationId xmlns:a16="http://schemas.microsoft.com/office/drawing/2014/main" id="{25A70F6B-D4FD-8956-0165-5A856BBC9D0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89870" y="5534059"/>
              <a:ext cx="2356556" cy="1325563"/>
            </a:xfrm>
            <a:prstGeom prst="rect">
              <a:avLst/>
            </a:prstGeom>
          </p:spPr>
        </p:pic>
        <p:pic>
          <p:nvPicPr>
            <p:cNvPr id="10" name="Picture 9" descr="2025 Innovation Series: Innovation Means Partnership">
              <a:extLst>
                <a:ext uri="{FF2B5EF4-FFF2-40B4-BE49-F238E27FC236}">
                  <a16:creationId xmlns:a16="http://schemas.microsoft.com/office/drawing/2014/main" id="{9E64A044-F881-4D0A-2BCA-94BDABB31AB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72898" y="5790379"/>
              <a:ext cx="3229232" cy="7334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98530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636B3-1CA3-B349-8CB4-AEB5A15D1E63}" type="datetimeFigureOut">
              <a:rPr lang="en-US" smtClean="0"/>
              <a:t>5/1/25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F3615-147E-704E-B6CD-2D6ED36FD5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865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unityscience.com/wp-content/uploads/2021/04/AssetMappingToolkit.pdf" TargetMode="External"/><Relationship Id="rId5" Type="http://schemas.openxmlformats.org/officeDocument/2006/relationships/image" Target="../media/image23.png"/><Relationship Id="rId4" Type="http://schemas.openxmlformats.org/officeDocument/2006/relationships/hyperlink" Target="https://rtc.umn.edu/friends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qanVF7M69s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game-icons.net/1x1/delapouite/3d-meeple.html" TargetMode="External"/><Relationship Id="rId4" Type="http://schemas.openxmlformats.org/officeDocument/2006/relationships/image" Target="../media/image4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microsoft.com/office/2007/relationships/hdphoto" Target="../media/hdphoto1.wdp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493A9-0504-36E6-B075-05B0F200E729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524000" y="2623414"/>
            <a:ext cx="9144000" cy="2387600"/>
          </a:xfrm>
        </p:spPr>
        <p:txBody>
          <a:bodyPr>
            <a:normAutofit/>
          </a:bodyPr>
          <a:lstStyle/>
          <a:p>
            <a:pPr algn="ctr"/>
            <a:r>
              <a:rPr lang="en-US" b="1">
                <a:latin typeface="Avenir Heavy" panose="02000503020000020003" pitchFamily="2" charset="0"/>
              </a:rPr>
              <a:t>Welcome to the Opening Session!</a:t>
            </a:r>
            <a:br>
              <a:rPr lang="en-US" b="1">
                <a:latin typeface="Avenir Heavy" panose="02000503020000020003" pitchFamily="2" charset="0"/>
              </a:rPr>
            </a:br>
            <a:br>
              <a:rPr lang="en-US" b="1">
                <a:latin typeface="Avenir Heavy" panose="02000503020000020003" pitchFamily="2" charset="0"/>
              </a:rPr>
            </a:br>
            <a:r>
              <a:rPr lang="en-US" sz="2700" b="1">
                <a:latin typeface="Avenir Heavy" panose="02000503020000020003" pitchFamily="2" charset="0"/>
              </a:rPr>
              <a:t>April 22, 2025 | 10:00 am – 12:00 pm</a:t>
            </a:r>
          </a:p>
        </p:txBody>
      </p:sp>
    </p:spTree>
    <p:extLst>
      <p:ext uri="{BB962C8B-B14F-4D97-AF65-F5344CB8AC3E}">
        <p14:creationId xmlns:p14="http://schemas.microsoft.com/office/powerpoint/2010/main" val="2379431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D2F336-A943-4A5B-1CA2-F3F96D9B9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 panose="020B0503020203020204" pitchFamily="34" charset="0"/>
                <a:ea typeface="Calibri Light"/>
                <a:cs typeface="Calibri Light"/>
              </a:rPr>
              <a:t>Innovation Summit Overview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59B2FFF6-F1F6-68F0-70FF-639A28A9E75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6598673"/>
              </p:ext>
            </p:extLst>
          </p:nvPr>
        </p:nvGraphicFramePr>
        <p:xfrm>
          <a:off x="2154382" y="1467716"/>
          <a:ext cx="7883179" cy="3962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>
                  <a:extLst>
                    <a:ext uri="{9D8B030D-6E8A-4147-A177-3AD203B41FA5}">
                      <a16:colId xmlns:a16="http://schemas.microsoft.com/office/drawing/2014/main" val="3252714608"/>
                    </a:ext>
                  </a:extLst>
                </a:gridCol>
                <a:gridCol w="5597179">
                  <a:extLst>
                    <a:ext uri="{9D8B030D-6E8A-4147-A177-3AD203B41FA5}">
                      <a16:colId xmlns:a16="http://schemas.microsoft.com/office/drawing/2014/main" val="28230714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June 5, 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Agenda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5177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8:30am-9:30am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Registration Check-In and Networking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66038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9:30am-10:30am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Welcome and Opening Remarks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72259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10:30am-10:45am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04992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10:45am-11:45am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Breakout Session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5637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11:45am-1:00pm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Lunch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9321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1:00pm-2:00pm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Breakout Session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0605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2:00pm-2:15pm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Snack 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58200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2:15pm-3:15pm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Breakout Session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51811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000"/>
                        <a:t>3:15pm-4:00pm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/>
                        <a:t>Team Time and Closing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17990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74598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BA810E-44ED-D870-6B9F-3E5EDE3793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96939"/>
          </a:xfrm>
        </p:spPr>
        <p:txBody>
          <a:bodyPr>
            <a:normAutofit fontScale="90000"/>
          </a:bodyPr>
          <a:lstStyle/>
          <a:p>
            <a:r>
              <a:rPr lang="en-US" b="1">
                <a:latin typeface="Avenir LT Std 55 Roman"/>
                <a:ea typeface="+mj-lt"/>
                <a:cs typeface="+mj-lt"/>
              </a:rPr>
              <a:t>Partnerships for Inclusion in Rural Counties</a:t>
            </a:r>
          </a:p>
        </p:txBody>
      </p:sp>
      <p:pic>
        <p:nvPicPr>
          <p:cNvPr id="4" name="Content Placeholder 3" descr="Two children in orange shirts looking at a fancy chicken during the Brown County fair.">
            <a:extLst>
              <a:ext uri="{FF2B5EF4-FFF2-40B4-BE49-F238E27FC236}">
                <a16:creationId xmlns:a16="http://schemas.microsoft.com/office/drawing/2014/main" id="{BB3083E0-34DE-13E5-29C8-9C3D226223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877" y="1254125"/>
            <a:ext cx="7188122" cy="4351338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F82DCB1-8467-1138-4379-79B61D9B3F4A}"/>
              </a:ext>
            </a:extLst>
          </p:cNvPr>
          <p:cNvSpPr txBox="1">
            <a:spLocks/>
          </p:cNvSpPr>
          <p:nvPr/>
        </p:nvSpPr>
        <p:spPr>
          <a:xfrm>
            <a:off x="7850981" y="1563688"/>
            <a:ext cx="3681413" cy="372030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latin typeface="Avenir LT Std 45 Book"/>
                <a:ea typeface="Calibri"/>
                <a:cs typeface="Calibri"/>
              </a:rPr>
              <a:t>Learn how counties have partnered for inclusive fair events and programs.</a:t>
            </a:r>
          </a:p>
          <a:p>
            <a:r>
              <a:rPr lang="en-US" sz="2400">
                <a:latin typeface="Avenir LT Std 45 Book"/>
                <a:ea typeface="Calibri"/>
                <a:cs typeface="Calibri"/>
              </a:rPr>
              <a:t>And how </a:t>
            </a:r>
            <a:r>
              <a:rPr lang="en-US" sz="2400" err="1">
                <a:latin typeface="Avenir LT Std 45 Book"/>
                <a:ea typeface="Calibri"/>
                <a:cs typeface="Calibri"/>
              </a:rPr>
              <a:t>AgrAbility</a:t>
            </a:r>
            <a:r>
              <a:rPr lang="en-US" sz="2400">
                <a:latin typeface="Avenir LT Std 45 Book"/>
                <a:ea typeface="Calibri"/>
                <a:cs typeface="Calibri"/>
              </a:rPr>
              <a:t> can support people with disabilities in the agricultural industry.</a:t>
            </a:r>
          </a:p>
        </p:txBody>
      </p:sp>
    </p:spTree>
    <p:extLst>
      <p:ext uri="{BB962C8B-B14F-4D97-AF65-F5344CB8AC3E}">
        <p14:creationId xmlns:p14="http://schemas.microsoft.com/office/powerpoint/2010/main" val="41461400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3F734C-07E4-8BC1-C73C-FB6C4E7E87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Avenir LT Std 55 Roman"/>
                <a:ea typeface="+mj-lt"/>
                <a:cs typeface="+mj-lt"/>
              </a:rPr>
              <a:t>Pitch Perfect: Finding Your Voice With Your SSA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A1621B-1221-8B3C-6AE3-4C714E6152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en-US" sz="2200">
                <a:latin typeface="Avenir LT Std 45 Book"/>
                <a:ea typeface="Calibri"/>
                <a:cs typeface="Calibri"/>
              </a:rPr>
              <a:t>Does anyone in the audience have an SSA or are you an SSA? Have you ever wondered about any of the following questions?</a:t>
            </a:r>
            <a:endParaRPr lang="en-US" sz="2200">
              <a:latin typeface="Avenir LT Std 45 Book"/>
            </a:endParaRPr>
          </a:p>
          <a:p>
            <a:r>
              <a:rPr lang="en-US" sz="2200">
                <a:latin typeface="Avenir LT Std 45 Book"/>
                <a:ea typeface="Calibri"/>
                <a:cs typeface="Calibri"/>
              </a:rPr>
              <a:t>How does your SSA get to know you better to help serve you better?</a:t>
            </a:r>
          </a:p>
          <a:p>
            <a:r>
              <a:rPr lang="en-US" sz="2200">
                <a:latin typeface="Avenir LT Std 45 Book"/>
                <a:ea typeface="Calibri"/>
                <a:cs typeface="Calibri"/>
              </a:rPr>
              <a:t>How do you get to know your SSA if they're new to you or new to the field?</a:t>
            </a:r>
          </a:p>
          <a:p>
            <a:r>
              <a:rPr lang="en-US" sz="2200">
                <a:latin typeface="Avenir LT Std 45 Book"/>
                <a:ea typeface="Calibri"/>
                <a:cs typeface="Calibri"/>
              </a:rPr>
              <a:t>How can advocates feel more comfortable talking to their SSA?</a:t>
            </a:r>
          </a:p>
          <a:p>
            <a:r>
              <a:rPr lang="en-US" sz="2200">
                <a:latin typeface="Avenir LT Std 45 Book"/>
                <a:ea typeface="Calibri"/>
                <a:cs typeface="Calibri"/>
              </a:rPr>
              <a:t>How does a person who doesn't have a "loud voice" make sure their story gets told and their needs get met?</a:t>
            </a:r>
          </a:p>
          <a:p>
            <a:pPr marL="0" indent="0">
              <a:buNone/>
            </a:pPr>
            <a:r>
              <a:rPr lang="en-US" sz="2200">
                <a:latin typeface="Avenir LT Std 45 Book"/>
                <a:ea typeface="+mn-lt"/>
                <a:cs typeface="+mn-lt"/>
              </a:rPr>
              <a:t>Join our session to learn about these questions and more from our panel of advocates, those who help support advocates, and SSAs!</a:t>
            </a:r>
            <a:endParaRPr lang="en-US" sz="2200">
              <a:latin typeface="Avenir LT Std 45 Book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2166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08112-2D52-9121-0DC2-8AE028C77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Avenir LT Std 55 Roman" panose="020B0503020203020204" pitchFamily="34" charset="0"/>
                <a:ea typeface="+mj-lt"/>
                <a:cs typeface="+mj-lt"/>
              </a:rPr>
              <a:t>Supported Decision Making as the Preferred Alternative to Guardianship</a:t>
            </a:r>
          </a:p>
        </p:txBody>
      </p:sp>
      <p:pic>
        <p:nvPicPr>
          <p:cNvPr id="7" name="Content Placeholder 6" descr="Screen shot of DODD’s SDM Toolkit: All About Supported Decision-Making ">
            <a:extLst>
              <a:ext uri="{FF2B5EF4-FFF2-40B4-BE49-F238E27FC236}">
                <a16:creationId xmlns:a16="http://schemas.microsoft.com/office/drawing/2014/main" id="{88BA595B-FA8E-88CD-FD2A-944DFB9EC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399" r="-1068"/>
          <a:stretch/>
        </p:blipFill>
        <p:spPr>
          <a:xfrm>
            <a:off x="1017313" y="-270767"/>
            <a:ext cx="10157373" cy="6763642"/>
          </a:xfrm>
        </p:spPr>
      </p:pic>
    </p:spTree>
    <p:extLst>
      <p:ext uri="{BB962C8B-B14F-4D97-AF65-F5344CB8AC3E}">
        <p14:creationId xmlns:p14="http://schemas.microsoft.com/office/powerpoint/2010/main" val="154028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A733BA-214C-E693-05DB-B653947FA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9473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latin typeface="Avenir LT Std 65 Medium" panose="020B0503020203020204" pitchFamily="34" charset="0"/>
                <a:ea typeface="+mj-lt"/>
                <a:cs typeface="+mj-lt"/>
              </a:rPr>
              <a:t>Supportive Technology: A Key Tool for Ohio’s DD System</a:t>
            </a:r>
            <a:endParaRPr lang="en-US" b="1">
              <a:latin typeface="Avenir LT Std 65 Medium" panose="020B0503020203020204" pitchFamily="34" charset="0"/>
              <a:ea typeface="Calibri Light" panose="020F0302020204030204"/>
              <a:cs typeface="Calibri Light" panose="020F03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B4F893-D680-CC2A-4A56-4A3435B3EA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7451"/>
            <a:ext cx="10515600" cy="397586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>
                <a:latin typeface="Avenir LT Std 45 Book" panose="020B0502020203020204" pitchFamily="34" charset="0"/>
              </a:rPr>
              <a:t>Topics for Session Discussion:</a:t>
            </a:r>
          </a:p>
          <a:p>
            <a:pPr lvl="1"/>
            <a:r>
              <a:rPr lang="en-US">
                <a:latin typeface="Avenir LT Std 45 Book" panose="020B0502020203020204" pitchFamily="34" charset="0"/>
                <a:ea typeface="Calibri"/>
                <a:cs typeface="Calibri"/>
              </a:rPr>
              <a:t>Increasing Safety, Independence, and Control (Focused on individuals with developmental disabilities, spotlight on Wood County Tech Hub)</a:t>
            </a:r>
            <a:br>
              <a:rPr lang="en-US">
                <a:latin typeface="Avenir LT Std 45 Book" panose="020B0502020203020204" pitchFamily="34" charset="0"/>
                <a:ea typeface="Calibri"/>
                <a:cs typeface="Calibri"/>
              </a:rPr>
            </a:br>
            <a:endParaRPr lang="en-US">
              <a:latin typeface="Avenir LT Std 45 Book" panose="020B0502020203020204" pitchFamily="34" charset="0"/>
              <a:ea typeface="Calibri"/>
              <a:cs typeface="Calibri"/>
            </a:endParaRPr>
          </a:p>
          <a:p>
            <a:pPr lvl="1"/>
            <a:r>
              <a:rPr lang="en-US">
                <a:latin typeface="Avenir LT Std 45 Book" panose="020B0502020203020204" pitchFamily="34" charset="0"/>
                <a:ea typeface="Calibri"/>
                <a:cs typeface="Calibri"/>
              </a:rPr>
              <a:t>Meeting Needs Through Tech (Aimed at DSPs, providers, and families)</a:t>
            </a:r>
            <a:br>
              <a:rPr lang="en-US">
                <a:latin typeface="Avenir LT Std 45 Book" panose="020B0502020203020204" pitchFamily="34" charset="0"/>
                <a:ea typeface="Calibri"/>
                <a:cs typeface="Calibri"/>
              </a:rPr>
            </a:br>
            <a:endParaRPr lang="en-US">
              <a:latin typeface="Avenir LT Std 45 Book" panose="020B0502020203020204" pitchFamily="34" charset="0"/>
              <a:ea typeface="Calibri"/>
              <a:cs typeface="Calibri"/>
            </a:endParaRPr>
          </a:p>
          <a:p>
            <a:pPr lvl="1"/>
            <a:r>
              <a:rPr lang="en-US">
                <a:latin typeface="Avenir LT Std 45 Book" panose="020B0502020203020204" pitchFamily="34" charset="0"/>
                <a:ea typeface="Calibri"/>
                <a:cs typeface="Calibri"/>
              </a:rPr>
              <a:t>Technology Across the Lifespan (From Early Intervention to Adulthood with a focus on transitioning from school to adult life)</a:t>
            </a:r>
            <a:br>
              <a:rPr lang="en-US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>
                <a:latin typeface="Avenir LT Std 45 Book" panose="020B0502020203020204" pitchFamily="34" charset="0"/>
                <a:ea typeface="Calibri"/>
                <a:cs typeface="Calibri"/>
              </a:rPr>
              <a:t> </a:t>
            </a:r>
          </a:p>
          <a:p>
            <a:pPr lvl="1"/>
            <a:r>
              <a:rPr lang="en-US">
                <a:latin typeface="Avenir LT Std 45 Book" panose="020B0502020203020204" pitchFamily="34" charset="0"/>
                <a:ea typeface="Calibri"/>
                <a:cs typeface="Calibri"/>
              </a:rPr>
              <a:t>New Waiver Service, Health Care Assessment (HCA):</a:t>
            </a:r>
            <a:br>
              <a:rPr lang="en-US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>
                <a:latin typeface="Avenir LT Std 45 Book" panose="020B0502020203020204" pitchFamily="34" charset="0"/>
                <a:ea typeface="Calibri"/>
                <a:cs typeface="Calibri"/>
              </a:rPr>
              <a:t>      – Delivers real-time clinical insights</a:t>
            </a:r>
            <a:br>
              <a:rPr lang="en-US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>
                <a:latin typeface="Avenir LT Std 45 Book" panose="020B0502020203020204" pitchFamily="34" charset="0"/>
                <a:ea typeface="Calibri"/>
                <a:cs typeface="Calibri"/>
              </a:rPr>
              <a:t>      – Helps avoid unnecessary ER visits</a:t>
            </a:r>
            <a:endParaRPr lang="en-US">
              <a:latin typeface="Avenir LT Std 45 Book" panose="020B05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2238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25D47-EC80-8AE0-E06A-44A1AFB2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693" y="439466"/>
            <a:ext cx="5719180" cy="926090"/>
          </a:xfrm>
        </p:spPr>
        <p:txBody>
          <a:bodyPr anchor="b">
            <a:normAutofit fontScale="90000"/>
          </a:bodyPr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Incorporating Wellness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DF270-B417-1639-2844-424ECEDF0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6693" y="1828985"/>
            <a:ext cx="4597746" cy="34478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err="1">
                <a:latin typeface="Arial"/>
                <a:ea typeface="Calibri"/>
                <a:cs typeface="Calibri"/>
              </a:rPr>
              <a:t>iDance</a:t>
            </a:r>
            <a:endParaRPr lang="en-US">
              <a:latin typeface="Arial"/>
              <a:ea typeface="Calibri"/>
              <a:cs typeface="Calibri"/>
            </a:endParaRPr>
          </a:p>
          <a:p>
            <a:r>
              <a:rPr lang="en-US">
                <a:latin typeface="Arial"/>
                <a:ea typeface="Calibri"/>
                <a:cs typeface="Calibri"/>
              </a:rPr>
              <a:t>We Thrive Together</a:t>
            </a:r>
          </a:p>
          <a:p>
            <a:r>
              <a:rPr lang="en-US">
                <a:latin typeface="Arial"/>
                <a:ea typeface="Calibri"/>
                <a:cs typeface="Arial"/>
              </a:rPr>
              <a:t>DODD Wellness Project</a:t>
            </a:r>
            <a:endParaRPr lang="en-US">
              <a:latin typeface="Arial"/>
              <a:ea typeface="Calibri"/>
              <a:cs typeface="Calibri"/>
            </a:endParaRPr>
          </a:p>
          <a:p>
            <a:r>
              <a:rPr lang="en-US">
                <a:latin typeface="Arial"/>
                <a:ea typeface="Calibri"/>
                <a:cs typeface="Calibri"/>
              </a:rPr>
              <a:t>Let's Practice Now! Interactive Wellness Activity</a:t>
            </a:r>
          </a:p>
        </p:txBody>
      </p:sp>
      <p:pic>
        <p:nvPicPr>
          <p:cNvPr id="5" name="Picture 4" descr="iDance members pose for a photo beneath a chandelier">
            <a:extLst>
              <a:ext uri="{FF2B5EF4-FFF2-40B4-BE49-F238E27FC236}">
                <a16:creationId xmlns:a16="http://schemas.microsoft.com/office/drawing/2014/main" id="{974EA925-F1B9-AEA6-022F-563D299D20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1" y="1510565"/>
            <a:ext cx="5319062" cy="3761787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FD67D68-9B83-C338-8342-3348D8F22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E397F34-6B84-0D3B-0F29-B1D134B3B8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BD98075-BFC1-BE9C-7FB7-23FE55E433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159570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05B1E-D8F2-0D14-B894-E595F6801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Training the Future Board Member</a:t>
            </a:r>
            <a:endParaRPr lang="en-US" b="1">
              <a:latin typeface="Avenir LT Std 55 Roman"/>
            </a:endParaRPr>
          </a:p>
        </p:txBody>
      </p:sp>
      <p:pic>
        <p:nvPicPr>
          <p:cNvPr id="5" name="Content Placeholder 3" descr="Marci Straughter prsenting from a lectern with caption Guiding Voices in County Board Governance">
            <a:extLst>
              <a:ext uri="{FF2B5EF4-FFF2-40B4-BE49-F238E27FC236}">
                <a16:creationId xmlns:a16="http://schemas.microsoft.com/office/drawing/2014/main" id="{9F3ED1E6-DD77-B002-FAFE-EA9034769D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2454" y="1474788"/>
            <a:ext cx="4467091" cy="396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674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flower-shaped diagram titled Mobility Solutions showing various transportation modes across 4 main categories: (1) public transportation, (2) private transportation, (3) active transportation, (4) regional transportation">
            <a:extLst>
              <a:ext uri="{FF2B5EF4-FFF2-40B4-BE49-F238E27FC236}">
                <a16:creationId xmlns:a16="http://schemas.microsoft.com/office/drawing/2014/main" id="{974DF54F-4778-97C2-3473-4444F02875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811" r="3475" b="517"/>
          <a:stretch/>
        </p:blipFill>
        <p:spPr>
          <a:xfrm>
            <a:off x="2895417" y="1205204"/>
            <a:ext cx="6386771" cy="55320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584BC5-17FF-9EED-210E-B9DBA953A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3" y="291042"/>
            <a:ext cx="11277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LT Std 55 Roman"/>
                <a:ea typeface="+mj-lt"/>
                <a:cs typeface="+mj-lt"/>
              </a:rPr>
              <a:t>(1) Transportation is a Journey, Not a Destination</a:t>
            </a:r>
          </a:p>
        </p:txBody>
      </p:sp>
    </p:spTree>
    <p:extLst>
      <p:ext uri="{BB962C8B-B14F-4D97-AF65-F5344CB8AC3E}">
        <p14:creationId xmlns:p14="http://schemas.microsoft.com/office/powerpoint/2010/main" val="400540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6251B0-B075-2A85-3B41-DF091B472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diagram of a person at the center of a target illustrating connections with people in the community – from family to leisure/recreation to church to neighbors to jobs.">
            <a:extLst>
              <a:ext uri="{FF2B5EF4-FFF2-40B4-BE49-F238E27FC236}">
                <a16:creationId xmlns:a16="http://schemas.microsoft.com/office/drawing/2014/main" id="{0C17A6E3-F09D-9BDB-7BF6-1602B55265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53" t="822" r="10133" b="3912"/>
          <a:stretch/>
        </p:blipFill>
        <p:spPr>
          <a:xfrm>
            <a:off x="573445" y="1372544"/>
            <a:ext cx="4882783" cy="500349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9BC8291-1325-05C3-2C15-10EF3734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033" y="291042"/>
            <a:ext cx="11277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venir LT Std 55 Roman"/>
                <a:ea typeface="+mj-lt"/>
                <a:cs typeface="+mj-lt"/>
              </a:rPr>
              <a:t>(2) Transportation is a Journey, Not a Destination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00FE094-8C49-D770-DA5D-45A9AF668937}"/>
              </a:ext>
            </a:extLst>
          </p:cNvPr>
          <p:cNvSpPr txBox="1"/>
          <p:nvPr/>
        </p:nvSpPr>
        <p:spPr>
          <a:xfrm>
            <a:off x="113915" y="5957428"/>
            <a:ext cx="535247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457200"/>
            <a:r>
              <a:rPr lang="en-US" sz="1200" kern="100">
                <a:latin typeface="Source Sans Pro"/>
                <a:cs typeface="Segoe UI"/>
              </a:rPr>
              <a:t>Amando, A.N. (2013). Friends: Connecting people with disabilities and community members. Minneapolis, MN: University of Minnesota, Institute on Community Integration, Research and Training Center on Community Living. </a:t>
            </a:r>
            <a:r>
              <a:rPr lang="en-US" sz="1200" u="sng" kern="100">
                <a:solidFill>
                  <a:srgbClr val="467886"/>
                </a:solidFill>
                <a:latin typeface="Source Sans Pro"/>
                <a:cs typeface="Segoe UI"/>
                <a:hlinkClick r:id="rId4"/>
              </a:rPr>
              <a:t>https://rtc.umn.edu/friends/</a:t>
            </a:r>
            <a:r>
              <a:rPr lang="en-US" sz="1200" kern="100">
                <a:latin typeface="Source Sans Pro"/>
                <a:cs typeface="Segoe UI"/>
              </a:rPr>
              <a:t> </a:t>
            </a:r>
          </a:p>
        </p:txBody>
      </p:sp>
      <p:pic>
        <p:nvPicPr>
          <p:cNvPr id="3" name="Picture 2" descr="Transportation Mapping Worksheet including cells for Where do you go to: Work? Go out to eat? school? buy groceries?">
            <a:extLst>
              <a:ext uri="{FF2B5EF4-FFF2-40B4-BE49-F238E27FC236}">
                <a16:creationId xmlns:a16="http://schemas.microsoft.com/office/drawing/2014/main" id="{DCAB848E-BBA3-75AB-5AD1-BD1B6FA20D5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49" r="7036" b="1147"/>
          <a:stretch/>
        </p:blipFill>
        <p:spPr>
          <a:xfrm>
            <a:off x="5443733" y="1370766"/>
            <a:ext cx="6571204" cy="458591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4993B3A-CC09-E82E-3711-0E54E0DE486A}"/>
              </a:ext>
            </a:extLst>
          </p:cNvPr>
          <p:cNvSpPr txBox="1"/>
          <p:nvPr/>
        </p:nvSpPr>
        <p:spPr>
          <a:xfrm>
            <a:off x="5729762" y="5962009"/>
            <a:ext cx="59999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kern="100">
                <a:latin typeface="Source Sans Pro"/>
                <a:cs typeface="Segoe UI"/>
              </a:rPr>
              <a:t>Burns, J.C., </a:t>
            </a:r>
            <a:r>
              <a:rPr lang="en-US" sz="1200" kern="100" err="1">
                <a:latin typeface="Source Sans Pro"/>
                <a:cs typeface="Segoe UI"/>
              </a:rPr>
              <a:t>Pudrzynska</a:t>
            </a:r>
            <a:r>
              <a:rPr lang="en-US" sz="1200" kern="100">
                <a:latin typeface="Source Sans Pro"/>
                <a:cs typeface="Segoe UI"/>
              </a:rPr>
              <a:t> Paul, D., and Paz, S.R. (2012). Participatory Asset Mapping: A community research lab Toolkit. Los Angeles, CA: Catalyst California, Healthy City. </a:t>
            </a:r>
            <a:r>
              <a:rPr lang="en-US" sz="1200" u="sng" kern="100">
                <a:solidFill>
                  <a:srgbClr val="467886"/>
                </a:solidFill>
                <a:latin typeface="Source Sans Pro"/>
                <a:cs typeface="Segoe UI"/>
                <a:hlinkClick r:id="rId6"/>
              </a:rPr>
              <a:t>https://communityscience.com/wp-content/uploads/2021/04/AssetMappingToolkit.pdf</a:t>
            </a:r>
            <a:r>
              <a:rPr lang="en-US" sz="1200" kern="100">
                <a:solidFill>
                  <a:schemeClr val="bg1"/>
                </a:solidFill>
                <a:latin typeface="Source Sans Pro"/>
                <a:cs typeface="Segoe U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854851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2C20F-F071-DC8A-E66C-818CFA1DE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>
                <a:latin typeface="Avenir LT Std 55 Roman" panose="020B0503020203020204" pitchFamily="34" charset="0"/>
                <a:ea typeface="+mj-lt"/>
                <a:cs typeface="+mj-lt"/>
              </a:rPr>
              <a:t>What are Community Connections?</a:t>
            </a:r>
          </a:p>
        </p:txBody>
      </p:sp>
      <p:pic>
        <p:nvPicPr>
          <p:cNvPr id="5" name="Content Placeholder 4" descr="Screen shot of artist Charlotte McGraw being fitted with a cutout crown.">
            <a:extLst>
              <a:ext uri="{FF2B5EF4-FFF2-40B4-BE49-F238E27FC236}">
                <a16:creationId xmlns:a16="http://schemas.microsoft.com/office/drawing/2014/main" id="{251FD548-5B7E-645C-0307-85E944370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3713" y="1362187"/>
            <a:ext cx="9164574" cy="5376069"/>
          </a:xfrm>
        </p:spPr>
      </p:pic>
    </p:spTree>
    <p:extLst>
      <p:ext uri="{BB962C8B-B14F-4D97-AF65-F5344CB8AC3E}">
        <p14:creationId xmlns:p14="http://schemas.microsoft.com/office/powerpoint/2010/main" val="522086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887B2C1-6159-0E8F-7728-302D4EF8A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09540-2379-9EF4-027C-AA70DA33A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 panose="020B0503020203020204" pitchFamily="34" charset="0"/>
                <a:ea typeface="Calibri Light"/>
                <a:cs typeface="Calibri Light"/>
              </a:rPr>
              <a:t>Today's Agenda</a:t>
            </a:r>
            <a:endParaRPr lang="en-US" b="1">
              <a:latin typeface="Avenir LT Std 55 Roman" panose="020B050302020302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1AC5474-7CAD-D33C-8A97-C1DB04FC3E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8018880"/>
              </p:ext>
            </p:extLst>
          </p:nvPr>
        </p:nvGraphicFramePr>
        <p:xfrm>
          <a:off x="1081532" y="1582424"/>
          <a:ext cx="10028936" cy="442649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8835">
                  <a:extLst>
                    <a:ext uri="{9D8B030D-6E8A-4147-A177-3AD203B41FA5}">
                      <a16:colId xmlns:a16="http://schemas.microsoft.com/office/drawing/2014/main" val="3563862984"/>
                    </a:ext>
                  </a:extLst>
                </a:gridCol>
                <a:gridCol w="7690101">
                  <a:extLst>
                    <a:ext uri="{9D8B030D-6E8A-4147-A177-3AD203B41FA5}">
                      <a16:colId xmlns:a16="http://schemas.microsoft.com/office/drawing/2014/main" val="1832303924"/>
                    </a:ext>
                  </a:extLst>
                </a:gridCol>
              </a:tblGrid>
              <a:tr h="463272">
                <a:tc>
                  <a:txBody>
                    <a:bodyPr/>
                    <a:lstStyle/>
                    <a:p>
                      <a:endParaRPr lang="en-US">
                        <a:latin typeface="Avenir LT Std 55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>
                        <a:latin typeface="Avenir LT Std 55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9117439"/>
                  </a:ext>
                </a:extLst>
              </a:tr>
              <a:tr h="463272"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10:00am-10:20am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Welcome and Activity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9771544"/>
                  </a:ext>
                </a:extLst>
              </a:tr>
              <a:tr h="1055066"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10:20am-10:55am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Panelists: Partnership for Inclusion, Finding Your Voice, Supported Decision Making, Supportive Technology, Wellness, Future Board Members, Transportation, Community Connections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1918436"/>
                  </a:ext>
                </a:extLst>
              </a:tr>
              <a:tr h="463272"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10:55am-11:00am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8021844"/>
                  </a:ext>
                </a:extLst>
              </a:tr>
              <a:tr h="463272"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11:00am-11:30am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Side by Side Learning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5146206"/>
                  </a:ext>
                </a:extLst>
              </a:tr>
              <a:tr h="1055066"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11:30am-11:50am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>
                          <a:latin typeface="Avenir LT Std 55 Roman"/>
                        </a:rPr>
                        <a:t>Panelists: Independence, Dungeons, Dragons and Decisions, Building Relationships with Your DSP, and County Boards Leading Community Partnerships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42440982"/>
                  </a:ext>
                </a:extLst>
              </a:tr>
              <a:tr h="46327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latin typeface="Avenir LT Std 55 Roman"/>
                        </a:rPr>
                        <a:t>11:50am-12:00pm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000">
                          <a:latin typeface="Avenir LT Std 55 Roman"/>
                        </a:rPr>
                        <a:t>Wrap-Up and Questions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63487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36656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FC066-652F-6A16-9C67-AC8BA7225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Report Out on Quillo: A Charting the </a:t>
            </a:r>
            <a:r>
              <a:rPr lang="en-US" b="1" err="1">
                <a:latin typeface="Avenir LT Std 55 Roman"/>
                <a:ea typeface="Calibri Light"/>
                <a:cs typeface="Calibri Light"/>
              </a:rPr>
              <a:t>LifeCourse</a:t>
            </a:r>
            <a:r>
              <a:rPr lang="en-US" b="1">
                <a:latin typeface="Avenir LT Std 55 Roman"/>
                <a:ea typeface="Calibri Light"/>
                <a:cs typeface="Calibri Light"/>
              </a:rPr>
              <a:t> App</a:t>
            </a:r>
            <a:endParaRPr lang="en-US" b="1">
              <a:latin typeface="Avenir LT Std 55 Roman" panose="020B0503020203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8E0CDA-227F-0698-4885-159229908D24}"/>
              </a:ext>
            </a:extLst>
          </p:cNvPr>
          <p:cNvSpPr txBox="1"/>
          <p:nvPr/>
        </p:nvSpPr>
        <p:spPr>
          <a:xfrm>
            <a:off x="856827" y="2100136"/>
            <a:ext cx="3125078" cy="12227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latin typeface="Avenir LT Std 45 Book"/>
                <a:ea typeface="Calibri"/>
                <a:cs typeface="Calibri"/>
                <a:hlinkClick r:id="rId3"/>
              </a:rPr>
              <a:t>Watch How Nate and Molly are using LifeCourseConnect</a:t>
            </a:r>
            <a:endParaRPr lang="en-US" sz="2400">
              <a:latin typeface="Avenir LT Std 45 Book"/>
              <a:ea typeface="Calibri"/>
              <a:cs typeface="Calibri"/>
            </a:endParaRPr>
          </a:p>
        </p:txBody>
      </p:sp>
      <p:pic>
        <p:nvPicPr>
          <p:cNvPr id="7" name="Picture 6" descr="More connected. More informed">
            <a:extLst>
              <a:ext uri="{FF2B5EF4-FFF2-40B4-BE49-F238E27FC236}">
                <a16:creationId xmlns:a16="http://schemas.microsoft.com/office/drawing/2014/main" id="{A96A92A4-8440-309B-958D-BD4B9E43D1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818" y="3862811"/>
            <a:ext cx="3151157" cy="1713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Content Placeholder 5" descr="Banner image for Ohio LifeCourse Connect online learning from November 2024 - June 2025. ">
            <a:extLst>
              <a:ext uri="{FF2B5EF4-FFF2-40B4-BE49-F238E27FC236}">
                <a16:creationId xmlns:a16="http://schemas.microsoft.com/office/drawing/2014/main" id="{ADFE94B2-56D8-814F-0945-B2D033FF76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4384" y="1306664"/>
            <a:ext cx="6086475" cy="4257675"/>
          </a:xfrm>
        </p:spPr>
      </p:pic>
    </p:spTree>
    <p:extLst>
      <p:ext uri="{BB962C8B-B14F-4D97-AF65-F5344CB8AC3E}">
        <p14:creationId xmlns:p14="http://schemas.microsoft.com/office/powerpoint/2010/main" val="1142512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Coffee and bread outdoors">
            <a:extLst>
              <a:ext uri="{FF2B5EF4-FFF2-40B4-BE49-F238E27FC236}">
                <a16:creationId xmlns:a16="http://schemas.microsoft.com/office/drawing/2014/main" id="{556844C4-87CA-B75E-7E5F-68A8E7B4FD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23AA580-35FE-489E-8AE4-D40C5FA298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FFFF"/>
                </a:solidFill>
                <a:latin typeface="Avenir LT Std 45 Book"/>
              </a:rPr>
              <a:t>5-Minute Break!</a:t>
            </a:r>
          </a:p>
        </p:txBody>
      </p:sp>
    </p:spTree>
    <p:extLst>
      <p:ext uri="{BB962C8B-B14F-4D97-AF65-F5344CB8AC3E}">
        <p14:creationId xmlns:p14="http://schemas.microsoft.com/office/powerpoint/2010/main" val="322973077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06FB4-E740-86E4-6466-6A468CF08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7194212" cy="1348653"/>
          </a:xfrm>
        </p:spPr>
        <p:txBody>
          <a:bodyPr/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What is Side-by-Side Learning?</a:t>
            </a:r>
            <a:endParaRPr lang="en-US" b="1">
              <a:latin typeface="Avenir LT Std 55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578CCC-270F-52EB-73D3-CDB24978A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109" y="1717295"/>
            <a:ext cx="4474490" cy="3585908"/>
          </a:xfrm>
          <a:ln>
            <a:noFill/>
            <a:prstDash val="dash"/>
          </a:ln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venir LT Std 45 Book"/>
                <a:ea typeface="+mn-lt"/>
                <a:cs typeface="+mn-lt"/>
              </a:rPr>
              <a:t>Learning together</a:t>
            </a:r>
          </a:p>
          <a:p>
            <a:r>
              <a:rPr lang="en-US">
                <a:latin typeface="Avenir LT Std 45 Book"/>
                <a:ea typeface="+mn-lt"/>
                <a:cs typeface="Calibri"/>
              </a:rPr>
              <a:t>Everyone has a seat at the table</a:t>
            </a:r>
          </a:p>
          <a:p>
            <a:r>
              <a:rPr lang="en-US">
                <a:latin typeface="Avenir LT Std 45 Book"/>
                <a:ea typeface="+mn-lt"/>
                <a:cs typeface="Arial"/>
              </a:rPr>
              <a:t>“Nothing about us without us!”</a:t>
            </a:r>
            <a:endParaRPr lang="en-US"/>
          </a:p>
          <a:p>
            <a:endParaRPr lang="en-US">
              <a:latin typeface="Avenir LT Std 45 Book" panose="020B0502020203020204" pitchFamily="34" charset="0"/>
              <a:ea typeface="+mn-lt"/>
              <a:cs typeface="+mn-lt"/>
            </a:endParaRPr>
          </a:p>
          <a:p>
            <a:endParaRPr lang="en-US">
              <a:latin typeface="Avenir LT Std 45 Book" panose="020B0502020203020204" pitchFamily="34" charset="0"/>
              <a:ea typeface="Calibri"/>
              <a:cs typeface="Calibri"/>
            </a:endParaRPr>
          </a:p>
          <a:p>
            <a:endParaRPr lang="en-US">
              <a:latin typeface="Avenir LT Std 45 Book" panose="020B0502020203020204" pitchFamily="34" charset="0"/>
              <a:ea typeface="Calibri"/>
              <a:cs typeface="Calibri"/>
            </a:endParaRPr>
          </a:p>
          <a:p>
            <a:endParaRPr lang="en-US">
              <a:latin typeface="Avenir LT Std 45 Book" panose="020B0502020203020204" pitchFamily="34" charset="0"/>
              <a:ea typeface="Calibri"/>
              <a:cs typeface="Calibri"/>
            </a:endParaRPr>
          </a:p>
        </p:txBody>
      </p:sp>
      <p:pic>
        <p:nvPicPr>
          <p:cNvPr id="5" name="Picture 4" descr="Two women siitting side by side and smiling">
            <a:extLst>
              <a:ext uri="{FF2B5EF4-FFF2-40B4-BE49-F238E27FC236}">
                <a16:creationId xmlns:a16="http://schemas.microsoft.com/office/drawing/2014/main" id="{71BF0E48-48ED-A32D-5823-2D0FA1214D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5999" y="1743768"/>
            <a:ext cx="5442859" cy="3583661"/>
          </a:xfrm>
          <a:prstGeom prst="rect">
            <a:avLst/>
          </a:prstGeom>
          <a:ln>
            <a:noFill/>
          </a:ln>
          <a:effectLst>
            <a:outerShdw blurRad="762000">
              <a:srgbClr val="00B05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30650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6DD0F-0035-258E-5E73-F1C9F05EB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The Impact of Side-by-Side Learning</a:t>
            </a:r>
          </a:p>
        </p:txBody>
      </p:sp>
      <p:pic>
        <p:nvPicPr>
          <p:cNvPr id="7" name="Content Placeholder 6" descr="Screen shot of side by side training video with a play button overlay">
            <a:extLst>
              <a:ext uri="{FF2B5EF4-FFF2-40B4-BE49-F238E27FC236}">
                <a16:creationId xmlns:a16="http://schemas.microsoft.com/office/drawing/2014/main" id="{D0B089AD-A4E8-4CDE-C283-8EEF8D5063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0729" y="1502285"/>
            <a:ext cx="6850542" cy="3853430"/>
          </a:xfrm>
        </p:spPr>
      </p:pic>
    </p:spTree>
    <p:extLst>
      <p:ext uri="{BB962C8B-B14F-4D97-AF65-F5344CB8AC3E}">
        <p14:creationId xmlns:p14="http://schemas.microsoft.com/office/powerpoint/2010/main" val="1058169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590F-FFDD-DAAF-E2AC-CC5A1D4F7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36" y="1057852"/>
            <a:ext cx="10515600" cy="471200"/>
          </a:xfrm>
        </p:spPr>
        <p:txBody>
          <a:bodyPr>
            <a:normAutofit fontScale="90000"/>
          </a:bodyPr>
          <a:lstStyle/>
          <a:p>
            <a:r>
              <a:rPr lang="en-US" sz="4900" b="1">
                <a:latin typeface="Avenir LT Std 55 Roman"/>
                <a:ea typeface="calibri light"/>
                <a:cs typeface="calibri light"/>
              </a:rPr>
              <a:t>Ideas for Side-by-Side Learning</a:t>
            </a:r>
            <a:br>
              <a:rPr lang="en-US" sz="4900" b="1">
                <a:latin typeface="Avenir LT Std 55 Roman" panose="020B0503020203020204" pitchFamily="34" charset="0"/>
                <a:ea typeface="calibri light"/>
                <a:cs typeface="calibri light"/>
              </a:rPr>
            </a:br>
            <a:r>
              <a:rPr lang="en-US" sz="4000" b="1">
                <a:solidFill>
                  <a:srgbClr val="FFFFFF"/>
                </a:solidFill>
                <a:latin typeface="Avenir LT Std 55 Roman"/>
                <a:ea typeface="calibri light"/>
                <a:cs typeface="calibri light"/>
              </a:rPr>
              <a:t> </a:t>
            </a:r>
            <a:endParaRPr lang="en-US" b="1">
              <a:latin typeface="Avenir LT Std 55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C24E-D1BC-1EF2-1472-F30229B08D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734" y="1681285"/>
            <a:ext cx="10292702" cy="40428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>
                <a:latin typeface="Avenir LT Std 55 Roman"/>
                <a:ea typeface="+mn-lt"/>
                <a:cs typeface="+mn-lt"/>
              </a:rPr>
              <a:t>Know the Rule  5123-2-08 Appendix C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100">
                <a:latin typeface="Avenir LT Std 55 Roman"/>
                <a:ea typeface="Calibri"/>
                <a:cs typeface="Calibri"/>
              </a:rPr>
              <a:t>2-hours of training provided by the department or by an entity using department provided curriculum in topics relevant to the DSP's duties including: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NADSP Code of Ethics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Rights of Individuals set forth in section 5123.62 of the Revised Code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Empathy Based Care</a:t>
            </a:r>
          </a:p>
        </p:txBody>
      </p:sp>
    </p:spTree>
    <p:extLst>
      <p:ext uri="{BB962C8B-B14F-4D97-AF65-F5344CB8AC3E}">
        <p14:creationId xmlns:p14="http://schemas.microsoft.com/office/powerpoint/2010/main" val="5142963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B23F5B-B929-A650-1233-C3D1509031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1136D-33E8-ED80-5955-EC5A46745D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36" y="1057852"/>
            <a:ext cx="10515600" cy="471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venir LT Std 55 Roman"/>
                <a:ea typeface="calibri light"/>
                <a:cs typeface="calibri light"/>
              </a:rPr>
              <a:t>(1) More Ideas for Side-by-Side Learning</a:t>
            </a:r>
            <a:br>
              <a:rPr lang="en-US" sz="4900" b="1" dirty="0">
                <a:latin typeface="Avenir LT Std 55 Roman" panose="020B0503020203020204" pitchFamily="34" charset="0"/>
                <a:ea typeface="calibri light"/>
                <a:cs typeface="calibri light"/>
              </a:rPr>
            </a:br>
            <a:r>
              <a:rPr lang="en-US" sz="4000" b="1" dirty="0">
                <a:solidFill>
                  <a:srgbClr val="FFFFFF"/>
                </a:solidFill>
                <a:latin typeface="Avenir LT Std 55 Roman"/>
                <a:ea typeface="calibri light"/>
                <a:cs typeface="calibri light"/>
              </a:rPr>
              <a:t> </a:t>
            </a:r>
            <a:endParaRPr lang="en-US" b="1" dirty="0">
              <a:latin typeface="Avenir LT Std 55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D20F1-6F01-091A-8A89-E7778AD53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734" y="1681285"/>
            <a:ext cx="10292702" cy="4042895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sz="3500">
                <a:latin typeface="Avenir LT Std 55 Roman"/>
                <a:ea typeface="Calibri"/>
                <a:cs typeface="Calibri"/>
              </a:rPr>
              <a:t>Six hours of training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100">
                <a:latin typeface="Avenir LT Std 55 Roman"/>
                <a:ea typeface="Calibri"/>
                <a:cs typeface="Calibri"/>
              </a:rPr>
              <a:t>Health and Welfare Alerts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100">
                <a:latin typeface="Avenir LT Std 55 Roman"/>
                <a:ea typeface="Calibri"/>
                <a:cs typeface="Calibri"/>
              </a:rPr>
              <a:t>Components of Quality Care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Interpersonal relationships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Trust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Cultural competency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Effective communication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Person-centered philosophy, planning, practice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Implementing </a:t>
            </a:r>
            <a:r>
              <a:rPr lang="en-US" sz="2700" err="1">
                <a:latin typeface="Avenir LT Std 55 Roman"/>
                <a:ea typeface="Calibri"/>
                <a:cs typeface="Calibri"/>
              </a:rPr>
              <a:t>OhioISPs</a:t>
            </a:r>
            <a:endParaRPr lang="en-US" sz="2700">
              <a:latin typeface="Avenir LT Std 55 Roman"/>
              <a:ea typeface="Calibri"/>
              <a:cs typeface="Calibri"/>
            </a:endParaRP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Trauma informed care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Empathy based care</a:t>
            </a:r>
            <a:endParaRPr lang="en-US" sz="3100">
              <a:latin typeface="Avenir LT Std 55 Roman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4997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101BC0-8139-3F84-A1EE-C58DD422E1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4FEBF-42DD-01EF-9408-20532CB1C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36" y="1057852"/>
            <a:ext cx="10515600" cy="471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venir LT Std 55 Roman"/>
                <a:ea typeface="calibri light"/>
                <a:cs typeface="calibri light"/>
              </a:rPr>
              <a:t>(2) More Ideas for Side-by-Side Learning</a:t>
            </a:r>
            <a:br>
              <a:rPr lang="en-US" sz="4900" b="1" dirty="0">
                <a:latin typeface="Avenir LT Std 55 Roman" panose="020B0503020203020204" pitchFamily="34" charset="0"/>
                <a:ea typeface="calibri light"/>
                <a:cs typeface="calibri light"/>
              </a:rPr>
            </a:br>
            <a:r>
              <a:rPr lang="en-US" sz="4000" b="1" dirty="0">
                <a:solidFill>
                  <a:srgbClr val="FFFFFF"/>
                </a:solidFill>
                <a:latin typeface="Avenir LT Std 55 Roman"/>
                <a:ea typeface="calibri light"/>
                <a:cs typeface="calibri light"/>
              </a:rPr>
              <a:t> </a:t>
            </a:r>
            <a:endParaRPr lang="en-US" b="1" dirty="0">
              <a:latin typeface="Avenir LT Std 55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C9A32-FF33-34F1-773C-B6B353B61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734" y="1681285"/>
            <a:ext cx="10292702" cy="40428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>
                <a:latin typeface="Avenir LT Std 55 Roman"/>
                <a:ea typeface="Calibri"/>
                <a:cs typeface="Calibri"/>
              </a:rPr>
              <a:t>Six hours of training continued...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100">
                <a:latin typeface="Avenir LT Std 55 Roman"/>
                <a:ea typeface="Calibri"/>
                <a:cs typeface="Calibri"/>
              </a:rPr>
              <a:t>Health and Safety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Signs and symptoms of illness or injury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Procedure for responding 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Transportation safety</a:t>
            </a:r>
          </a:p>
          <a:p>
            <a:pPr lvl="1">
              <a:buFont typeface="Courier New" panose="020B0604020202020204" pitchFamily="34" charset="0"/>
              <a:buChar char="o"/>
            </a:pPr>
            <a:endParaRPr lang="en-US" sz="3100">
              <a:latin typeface="Avenir LT Std 55 Roman"/>
              <a:ea typeface="Calibri"/>
              <a:cs typeface="Calibri"/>
            </a:endParaRPr>
          </a:p>
          <a:p>
            <a:pPr lvl="2"/>
            <a:endParaRPr lang="en-US" sz="2700">
              <a:latin typeface="Avenir LT Std 55 Roman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18979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37632F-3898-10C6-88BB-A52164227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64B65-B24F-E5BD-36D0-9FF4170E8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836" y="1057852"/>
            <a:ext cx="10515600" cy="4712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Avenir LT Std 55 Roman"/>
                <a:ea typeface="calibri light"/>
                <a:cs typeface="calibri light"/>
              </a:rPr>
              <a:t>(3) More Ideas for Side-by-Side Learning</a:t>
            </a:r>
            <a:br>
              <a:rPr lang="en-US" sz="4900" b="1" dirty="0">
                <a:latin typeface="Avenir LT Std 55 Roman" panose="020B0503020203020204" pitchFamily="34" charset="0"/>
                <a:ea typeface="calibri light"/>
                <a:cs typeface="calibri light"/>
              </a:rPr>
            </a:br>
            <a:r>
              <a:rPr lang="en-US" sz="4000" b="1" dirty="0">
                <a:solidFill>
                  <a:srgbClr val="FFFFFF"/>
                </a:solidFill>
                <a:latin typeface="Avenir LT Std 55 Roman"/>
                <a:ea typeface="calibri light"/>
                <a:cs typeface="calibri light"/>
              </a:rPr>
              <a:t> </a:t>
            </a:r>
            <a:endParaRPr lang="en-US" b="1" dirty="0">
              <a:latin typeface="Avenir LT Std 55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7BE80-8CCF-E4A8-F9D7-BDB39D039A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734" y="1681285"/>
            <a:ext cx="10292702" cy="404289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500">
                <a:latin typeface="Avenir LT Std 55 Roman"/>
                <a:ea typeface="Calibri"/>
                <a:cs typeface="Calibri"/>
              </a:rPr>
              <a:t>Six hours of training continued...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sz="3100">
                <a:latin typeface="Avenir LT Std 55 Roman"/>
                <a:ea typeface="Calibri"/>
                <a:cs typeface="Calibri"/>
              </a:rPr>
              <a:t>Positive Behavior Support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Creating positive culture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General requirements for behavior support strategies</a:t>
            </a:r>
          </a:p>
          <a:p>
            <a:pPr lvl="3"/>
            <a:r>
              <a:rPr lang="en-US" sz="2500">
                <a:latin typeface="Avenir LT Std 55 Roman"/>
                <a:ea typeface="Calibri"/>
                <a:cs typeface="Calibri"/>
              </a:rPr>
              <a:t>Role of DSP in documenting</a:t>
            </a:r>
          </a:p>
          <a:p>
            <a:pPr lvl="2"/>
            <a:r>
              <a:rPr lang="en-US" sz="2700">
                <a:latin typeface="Avenir LT Std 55 Roman"/>
                <a:ea typeface="Calibri"/>
                <a:cs typeface="Calibri"/>
              </a:rPr>
              <a:t>Crisis intervention techniques</a:t>
            </a:r>
          </a:p>
          <a:p>
            <a:pPr lvl="2"/>
            <a:endParaRPr lang="en-US" sz="2700">
              <a:latin typeface="Avenir LT Std 55 Roman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99788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3BEC7-E7E4-CBC1-E0C6-1C39528B0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How to Document Side-by-Side Trainings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800B2-99A3-4514-B2C5-9DA20DE0D0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6229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latin typeface="Avenir LT Std 45 Book"/>
              <a:ea typeface="Calibri"/>
              <a:cs typeface="Calibri"/>
            </a:endParaRPr>
          </a:p>
          <a:p>
            <a:r>
              <a:rPr lang="en-US">
                <a:latin typeface="Avenir LT Std 45 Book"/>
                <a:ea typeface="Calibri"/>
                <a:cs typeface="Calibri"/>
              </a:rPr>
              <a:t>Does everyone who participates receive a certificate?</a:t>
            </a:r>
          </a:p>
          <a:p>
            <a:r>
              <a:rPr lang="en-US">
                <a:latin typeface="Avenir LT Std 45 Book"/>
                <a:ea typeface="Calibri"/>
                <a:cs typeface="Calibri"/>
              </a:rPr>
              <a:t>Is there a Sign-in sheet or list of attendees?</a:t>
            </a:r>
          </a:p>
          <a:p>
            <a:r>
              <a:rPr lang="en-US">
                <a:latin typeface="Avenir LT Std 45 Book"/>
                <a:ea typeface="Calibri"/>
                <a:cs typeface="Calibri"/>
              </a:rPr>
              <a:t>Is there an agenda or power point? </a:t>
            </a:r>
          </a:p>
          <a:p>
            <a:r>
              <a:rPr lang="en-US">
                <a:latin typeface="Avenir LT Std 45 Book"/>
                <a:ea typeface="Calibri"/>
                <a:cs typeface="Calibri"/>
              </a:rPr>
              <a:t>How to use the DODD Training Form?</a:t>
            </a:r>
            <a:endParaRPr lang="en-US">
              <a:latin typeface="Avenir LT Std 45 Book" panose="020B0502020203020204" pitchFamily="34" charset="0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29532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4E5F73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45820AF-BA1F-7FCC-F620-578326ECC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F2396-69E9-AE17-B9D2-79B225B9A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083" y="-1220913"/>
            <a:ext cx="10515600" cy="12209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DODD Training Documentation Form</a:t>
            </a:r>
          </a:p>
        </p:txBody>
      </p:sp>
      <p:pic>
        <p:nvPicPr>
          <p:cNvPr id="23" name="Content Placeholder 22" descr="Screen shot of training documentation form">
            <a:extLst>
              <a:ext uri="{FF2B5EF4-FFF2-40B4-BE49-F238E27FC236}">
                <a16:creationId xmlns:a16="http://schemas.microsoft.com/office/drawing/2014/main" id="{4494B148-6C4D-66D0-F138-03BE82B8FC0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490" y="488801"/>
            <a:ext cx="5539393" cy="6001011"/>
          </a:xfrm>
        </p:spPr>
      </p:pic>
      <p:pic>
        <p:nvPicPr>
          <p:cNvPr id="25" name="Content Placeholder 24" descr="QR code: https://dodd.ohio.gov/forms-and-rules/forms/training-documentation-template">
            <a:extLst>
              <a:ext uri="{FF2B5EF4-FFF2-40B4-BE49-F238E27FC236}">
                <a16:creationId xmlns:a16="http://schemas.microsoft.com/office/drawing/2014/main" id="{3A10DFBE-6397-FDFC-3DF0-23F0A1E7B98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5703" y="488801"/>
            <a:ext cx="5539394" cy="6001012"/>
          </a:xfrm>
        </p:spPr>
      </p:pic>
    </p:spTree>
    <p:extLst>
      <p:ext uri="{BB962C8B-B14F-4D97-AF65-F5344CB8AC3E}">
        <p14:creationId xmlns:p14="http://schemas.microsoft.com/office/powerpoint/2010/main" val="29755562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C0DD7-BB89-F1F4-64F6-D73B0B820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C0FB1-02B1-93B6-3D4C-8DBD8E6BA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LT Std 55 Roman" panose="020B0503020203020204" pitchFamily="34" charset="0"/>
                <a:ea typeface="Calibri Light"/>
                <a:cs typeface="Calibri Light"/>
              </a:rPr>
              <a:t>(1) Introducing the Planning Team</a:t>
            </a:r>
            <a:endParaRPr lang="en-US" b="1" dirty="0">
              <a:latin typeface="Avenir LT Std 55 Roman" panose="020B0503020203020204" pitchFamily="34" charset="0"/>
            </a:endParaRPr>
          </a:p>
        </p:txBody>
      </p:sp>
      <p:pic>
        <p:nvPicPr>
          <p:cNvPr id="7" name="Picture 6" descr="John Hannah">
            <a:extLst>
              <a:ext uri="{FF2B5EF4-FFF2-40B4-BE49-F238E27FC236}">
                <a16:creationId xmlns:a16="http://schemas.microsoft.com/office/drawing/2014/main" id="{EAC2DC40-4CCE-EA9B-7432-A930298C716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191" y="1791060"/>
            <a:ext cx="1830277" cy="18302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DFD1F-4079-659A-B9DA-BCBBD6A5D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93" y="3772969"/>
            <a:ext cx="3606209" cy="107088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2200" b="1">
                <a:latin typeface="Avenir LT Std 55 Roman" panose="020B0503020203020204" pitchFamily="34" charset="0"/>
                <a:ea typeface="Calibri"/>
                <a:cs typeface="Calibri"/>
              </a:rPr>
              <a:t>John Hannah</a:t>
            </a:r>
            <a:br>
              <a:rPr lang="en-US" sz="2200"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Ohio Self </a:t>
            </a:r>
            <a:b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Determination Assoc.</a:t>
            </a:r>
          </a:p>
        </p:txBody>
      </p:sp>
      <p:pic>
        <p:nvPicPr>
          <p:cNvPr id="9" name="Picture 8" descr="Angie Blake">
            <a:extLst>
              <a:ext uri="{FF2B5EF4-FFF2-40B4-BE49-F238E27FC236}">
                <a16:creationId xmlns:a16="http://schemas.microsoft.com/office/drawing/2014/main" id="{BBC9FD04-67D0-85F6-0E56-DF488276BB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862" y="1802936"/>
            <a:ext cx="1830277" cy="183027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A3181E51-F5CA-F117-B7CC-6F2FF4E37FFC}"/>
              </a:ext>
            </a:extLst>
          </p:cNvPr>
          <p:cNvSpPr txBox="1">
            <a:spLocks/>
          </p:cNvSpPr>
          <p:nvPr/>
        </p:nvSpPr>
        <p:spPr>
          <a:xfrm>
            <a:off x="4330995" y="3774536"/>
            <a:ext cx="3530010" cy="1292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latin typeface="Avenir LT Std 55 Roman" panose="020B0503020203020204" pitchFamily="34" charset="0"/>
                <a:ea typeface="Calibri"/>
                <a:cs typeface="Calibri"/>
              </a:rPr>
              <a:t>Angie Blake</a:t>
            </a:r>
            <a:br>
              <a:rPr lang="en-US" sz="2200"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Department of </a:t>
            </a:r>
            <a:b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Developmental Disabilities</a:t>
            </a:r>
          </a:p>
        </p:txBody>
      </p:sp>
      <p:pic>
        <p:nvPicPr>
          <p:cNvPr id="11" name="Picture 10" descr="Buffy Enochs">
            <a:extLst>
              <a:ext uri="{FF2B5EF4-FFF2-40B4-BE49-F238E27FC236}">
                <a16:creationId xmlns:a16="http://schemas.microsoft.com/office/drawing/2014/main" id="{04BFB74F-13A8-1F20-B0B5-7BCB05049F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41812" y="1891433"/>
            <a:ext cx="1830277" cy="183027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1CC7B80-B5B2-36C1-EEA0-9066669A3A3B}"/>
              </a:ext>
            </a:extLst>
          </p:cNvPr>
          <p:cNvSpPr txBox="1">
            <a:spLocks/>
          </p:cNvSpPr>
          <p:nvPr/>
        </p:nvSpPr>
        <p:spPr>
          <a:xfrm>
            <a:off x="8150920" y="3783579"/>
            <a:ext cx="3530010" cy="1292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latin typeface="Avenir LT Std 55 Roman" panose="020B0503020203020204" pitchFamily="34" charset="0"/>
                <a:ea typeface="Calibri"/>
                <a:cs typeface="Calibri"/>
              </a:rPr>
              <a:t>Buffy Enochs</a:t>
            </a:r>
            <a:br>
              <a:rPr lang="en-US" sz="2200"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Ohio Self </a:t>
            </a:r>
            <a:b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Determination Assoc.</a:t>
            </a:r>
          </a:p>
        </p:txBody>
      </p:sp>
    </p:spTree>
    <p:extLst>
      <p:ext uri="{BB962C8B-B14F-4D97-AF65-F5344CB8AC3E}">
        <p14:creationId xmlns:p14="http://schemas.microsoft.com/office/powerpoint/2010/main" val="18472208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03D14-AA4A-86BA-0798-0293D3303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 panose="020B0503020203020204" pitchFamily="34" charset="0"/>
                <a:ea typeface="Calibri Light"/>
                <a:cs typeface="Calibri Light"/>
              </a:rPr>
              <a:t>Side by Side Learning</a:t>
            </a:r>
            <a:endParaRPr lang="en-US" b="1">
              <a:latin typeface="Avenir LT Std 55 Roman" panose="020B05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C7D66-4FD0-3C6B-C221-8437880011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venir LT Std 45 Book"/>
                <a:ea typeface="Calibri"/>
                <a:cs typeface="Calibri"/>
              </a:rPr>
              <a:t>Zoom Poll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venir LT Std 45 Book"/>
                <a:ea typeface="Calibri"/>
                <a:cs typeface="Calibri"/>
              </a:rPr>
              <a:t>Have you engaged in a side-by-side learning opportunity? 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latin typeface="Avenir LT Std 45 Book"/>
                <a:ea typeface="Calibri"/>
                <a:cs typeface="Calibri"/>
              </a:rPr>
              <a:t>If yes, what was your takeaway? (In 1-2 words)</a:t>
            </a:r>
            <a:endParaRPr lang="en-US"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4144689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3F30E-C0B0-B9D8-2E2D-337789435C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 panose="020B0503020203020204" pitchFamily="34" charset="0"/>
                <a:ea typeface="Calibri Light"/>
                <a:cs typeface="Calibri Light"/>
              </a:rPr>
              <a:t>What Does Being Independent Really Mean?</a:t>
            </a:r>
            <a:endParaRPr lang="en-US" b="1">
              <a:latin typeface="Avenir LT Std 55 Roman" panose="020B05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7CB18-B490-0FE1-237F-C4E82F509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32122"/>
            <a:ext cx="5255942" cy="439780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ea typeface="+mn-lt"/>
              <a:cs typeface="+mn-lt"/>
            </a:endParaRPr>
          </a:p>
          <a:p>
            <a:r>
              <a:rPr lang="en-US">
                <a:ea typeface="Calibri" panose="020F0502020204030204"/>
                <a:cs typeface="Calibri" panose="020F0502020204030204"/>
              </a:rPr>
              <a:t>Redefining independence through real stories and the power of partnership</a:t>
            </a:r>
          </a:p>
          <a:p>
            <a:r>
              <a:rPr lang="en-US" i="1">
                <a:ea typeface="Calibri" panose="020F0502020204030204"/>
                <a:cs typeface="Calibri" panose="020F0502020204030204"/>
              </a:rPr>
              <a:t>Everyone</a:t>
            </a:r>
            <a:r>
              <a:rPr lang="en-US">
                <a:ea typeface="Calibri" panose="020F0502020204030204"/>
                <a:cs typeface="Calibri" panose="020F0502020204030204"/>
              </a:rPr>
              <a:t> relies on a mix of supports- people, technology, community, personal strengths, and paid services</a:t>
            </a:r>
          </a:p>
        </p:txBody>
      </p:sp>
      <p:pic>
        <p:nvPicPr>
          <p:cNvPr id="4" name="Picture 3" descr="A diagram of a the Charting the LifeCourse star with 5 headings: (1) personal strengths &amp; assets (2) relationships (3) eligibility specific (4) community based (5) technology">
            <a:extLst>
              <a:ext uri="{FF2B5EF4-FFF2-40B4-BE49-F238E27FC236}">
                <a16:creationId xmlns:a16="http://schemas.microsoft.com/office/drawing/2014/main" id="{2D7118E7-4171-C9A4-815C-982D2CDC07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020" y="1332548"/>
            <a:ext cx="4668520" cy="4396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8218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A4271-477C-2B54-DB68-E1A9D8FC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Dungeons &amp; Dragons &amp; Decisions</a:t>
            </a:r>
          </a:p>
        </p:txBody>
      </p:sp>
      <p:grpSp>
        <p:nvGrpSpPr>
          <p:cNvPr id="13" name="Group 12" descr="Dungeons &amp; Dragons &amp; Decisions">
            <a:extLst>
              <a:ext uri="{FF2B5EF4-FFF2-40B4-BE49-F238E27FC236}">
                <a16:creationId xmlns:a16="http://schemas.microsoft.com/office/drawing/2014/main" id="{98D58860-706C-C8EB-389D-D2BE61EFAF6C}"/>
              </a:ext>
            </a:extLst>
          </p:cNvPr>
          <p:cNvGrpSpPr/>
          <p:nvPr/>
        </p:nvGrpSpPr>
        <p:grpSpPr>
          <a:xfrm>
            <a:off x="241069" y="0"/>
            <a:ext cx="11709861" cy="3727938"/>
            <a:chOff x="241069" y="0"/>
            <a:chExt cx="11709861" cy="372793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52CA526-6DA0-046A-7B2C-33ACE441D2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1069" y="0"/>
              <a:ext cx="11709861" cy="361292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C1688F0-79AD-65D8-1E85-E787C7E5EFCB}"/>
                </a:ext>
              </a:extLst>
            </p:cNvPr>
            <p:cNvSpPr/>
            <p:nvPr/>
          </p:nvSpPr>
          <p:spPr>
            <a:xfrm>
              <a:off x="1949380" y="2817845"/>
              <a:ext cx="7315200" cy="91009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D1020C5-7A0F-7F02-BFE2-FC8EA9DB2DC9}"/>
                </a:ext>
              </a:extLst>
            </p:cNvPr>
            <p:cNvSpPr/>
            <p:nvPr/>
          </p:nvSpPr>
          <p:spPr>
            <a:xfrm>
              <a:off x="9130700" y="3429000"/>
              <a:ext cx="692337" cy="298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Choose Your own Adventure map">
            <a:extLst>
              <a:ext uri="{FF2B5EF4-FFF2-40B4-BE49-F238E27FC236}">
                <a16:creationId xmlns:a16="http://schemas.microsoft.com/office/drawing/2014/main" id="{4CEF473C-7B7E-FAB2-5D42-34FC7ECE29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8119" y="2465465"/>
            <a:ext cx="5135759" cy="2888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497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C5D80-FC6B-F0C6-7780-B12545E24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DD72A-3931-FBD5-2DDE-DBBE7107E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Choose Your Own Adventure</a:t>
            </a:r>
          </a:p>
        </p:txBody>
      </p:sp>
      <p:pic>
        <p:nvPicPr>
          <p:cNvPr id="14" name="Picture 13" descr="Choose your own adventure worksheets.">
            <a:extLst>
              <a:ext uri="{FF2B5EF4-FFF2-40B4-BE49-F238E27FC236}">
                <a16:creationId xmlns:a16="http://schemas.microsoft.com/office/drawing/2014/main" id="{6995B182-FD9B-1B8E-0E54-F4D47CA6A6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3564" y="219832"/>
            <a:ext cx="9224871" cy="5188250"/>
          </a:xfrm>
          <a:prstGeom prst="rect">
            <a:avLst/>
          </a:prstGeom>
        </p:spPr>
      </p:pic>
      <p:pic>
        <p:nvPicPr>
          <p:cNvPr id="35" name="Content Placeholder 3">
            <a:extLst>
              <a:ext uri="{FF2B5EF4-FFF2-40B4-BE49-F238E27FC236}">
                <a16:creationId xmlns:a16="http://schemas.microsoft.com/office/drawing/2014/main" id="{B2CE2011-F4A0-191E-83C2-4D0FA045BC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77068">
            <a:off x="2328326" y="1810055"/>
            <a:ext cx="2289186" cy="323788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EED2762-FD51-6583-5C6D-D2107D990E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78461">
            <a:off x="3532654" y="1609240"/>
            <a:ext cx="2292344" cy="323508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DE7B6BC-43A5-C5B1-B29D-E8B900FB8D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0244" y="1449918"/>
            <a:ext cx="2331510" cy="324361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93F5F585-15FD-5437-6A00-959E2E9054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9482">
            <a:off x="6219041" y="1523138"/>
            <a:ext cx="2398817" cy="324361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D8CA9C6F-F776-0F0D-5245-BAC4CC6FC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96908">
            <a:off x="7550043" y="1715929"/>
            <a:ext cx="2404699" cy="32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296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43017B-7EE0-560D-7D16-C43458385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F1BA80-2DA2-236B-A512-94CB3F5BD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Training Series Principles</a:t>
            </a:r>
          </a:p>
        </p:txBody>
      </p:sp>
      <p:pic>
        <p:nvPicPr>
          <p:cNvPr id="8" name="Content Placeholder 3" descr="Dungeons &amp; Dragons &amp; Decisions training series">
            <a:extLst>
              <a:ext uri="{FF2B5EF4-FFF2-40B4-BE49-F238E27FC236}">
                <a16:creationId xmlns:a16="http://schemas.microsoft.com/office/drawing/2014/main" id="{0A33B9A2-9479-15D0-6D95-7F71CAAB77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602" y="423849"/>
            <a:ext cx="3344782" cy="4730952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F282E7F0-A62C-3C62-47A2-75A7CF068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887823" y="472891"/>
            <a:ext cx="6325184" cy="1501257"/>
            <a:chOff x="3887823" y="472891"/>
            <a:chExt cx="6325184" cy="1501257"/>
          </a:xfrm>
        </p:grpSpPr>
        <p:pic>
          <p:nvPicPr>
            <p:cNvPr id="11" name="Picture 10" descr="A black and white logo&#10;&#10;AI-generated content may be incorrect.">
              <a:extLst>
                <a:ext uri="{FF2B5EF4-FFF2-40B4-BE49-F238E27FC236}">
                  <a16:creationId xmlns:a16="http://schemas.microsoft.com/office/drawing/2014/main" id="{9444826C-B1ED-5582-3585-946D302432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887823" y="472891"/>
              <a:ext cx="1501257" cy="1501257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9DFE1A8-658F-C018-D7EA-72F548EDA31C}"/>
                </a:ext>
              </a:extLst>
            </p:cNvPr>
            <p:cNvSpPr txBox="1"/>
            <p:nvPr/>
          </p:nvSpPr>
          <p:spPr>
            <a:xfrm>
              <a:off x="5389080" y="669524"/>
              <a:ext cx="482392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>
                  <a:latin typeface="Aldhabi" panose="01000000000000000000" pitchFamily="2" charset="-78"/>
                  <a:cs typeface="Aldhabi" panose="01000000000000000000" pitchFamily="2" charset="-78"/>
                </a:rPr>
                <a:t>SELF-DETERMINATION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5DCE6C97-4555-86FF-3245-A68D74CAE1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87823" y="2038697"/>
            <a:ext cx="1501257" cy="15012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375922F-5D26-623E-08A5-79951126B3F6}"/>
              </a:ext>
            </a:extLst>
          </p:cNvPr>
          <p:cNvSpPr txBox="1"/>
          <p:nvPr/>
        </p:nvSpPr>
        <p:spPr>
          <a:xfrm>
            <a:off x="5389080" y="2170781"/>
            <a:ext cx="6727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ldhabi" panose="01000000000000000000" pitchFamily="2" charset="-78"/>
                <a:cs typeface="Aldhabi" panose="01000000000000000000" pitchFamily="2" charset="-78"/>
              </a:rPr>
              <a:t>SUPPORTED DECISION-MAKING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6A2216E-B35F-A9C9-361A-42762B7FD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887823" y="3684951"/>
            <a:ext cx="1501257" cy="150125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85F967D-E5CE-9E7C-B093-6325184176DB}"/>
              </a:ext>
            </a:extLst>
          </p:cNvPr>
          <p:cNvSpPr txBox="1"/>
          <p:nvPr/>
        </p:nvSpPr>
        <p:spPr>
          <a:xfrm>
            <a:off x="5389079" y="3881063"/>
            <a:ext cx="53411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latin typeface="Aldhabi" panose="01000000000000000000" pitchFamily="2" charset="-78"/>
                <a:cs typeface="Aldhabi" panose="01000000000000000000" pitchFamily="2" charset="-78"/>
              </a:rPr>
              <a:t>GAME-BASED LEARNING</a:t>
            </a:r>
          </a:p>
        </p:txBody>
      </p:sp>
    </p:spTree>
    <p:extLst>
      <p:ext uri="{BB962C8B-B14F-4D97-AF65-F5344CB8AC3E}">
        <p14:creationId xmlns:p14="http://schemas.microsoft.com/office/powerpoint/2010/main" val="3807037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14E7B-FC61-19A0-9222-B8D087F907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Montage of people in a large conference room sitting around a table and participating in Dungeons &amp; Dragons &amp; Decisions.">
            <a:extLst>
              <a:ext uri="{FF2B5EF4-FFF2-40B4-BE49-F238E27FC236}">
                <a16:creationId xmlns:a16="http://schemas.microsoft.com/office/drawing/2014/main" id="{9C83ECA7-DB8E-6D6A-6723-7DC633F6DAAC}"/>
              </a:ext>
            </a:extLst>
          </p:cNvPr>
          <p:cNvGrpSpPr/>
          <p:nvPr/>
        </p:nvGrpSpPr>
        <p:grpSpPr>
          <a:xfrm>
            <a:off x="950095" y="2575249"/>
            <a:ext cx="10291807" cy="2519265"/>
            <a:chOff x="352053" y="1483567"/>
            <a:chExt cx="11702176" cy="2864500"/>
          </a:xfrm>
        </p:grpSpPr>
        <p:pic>
          <p:nvPicPr>
            <p:cNvPr id="3" name="Picture 2" descr="A group of people in a room&#10;&#10;AI-generated content may be incorrect.">
              <a:extLst>
                <a:ext uri="{FF2B5EF4-FFF2-40B4-BE49-F238E27FC236}">
                  <a16:creationId xmlns:a16="http://schemas.microsoft.com/office/drawing/2014/main" id="{9D468BE7-F17C-7CC9-07B4-02D5F5D29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2053" y="1483567"/>
              <a:ext cx="3819329" cy="2864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" name="Picture 3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D02A7052-9559-16CF-C6FE-39AA6485FE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4900" y="1483568"/>
              <a:ext cx="3819329" cy="28644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Picture 4" descr="A group of people sitting around a table&#10;&#10;AI-generated content may be incorrect.">
              <a:extLst>
                <a:ext uri="{FF2B5EF4-FFF2-40B4-BE49-F238E27FC236}">
                  <a16:creationId xmlns:a16="http://schemas.microsoft.com/office/drawing/2014/main" id="{FBC91DD2-26C6-AFF1-B69A-5B8AD4EB9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93476" y="1483568"/>
              <a:ext cx="3819330" cy="286449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3387D388-83B2-6F78-C567-C12D63C07F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08" b="95317" l="730" r="96188">
                        <a14:foregroundMark x1="7867" y1="4683" x2="10381" y2="22039"/>
                        <a14:foregroundMark x1="10381" y1="22039" x2="7543" y2="82645"/>
                        <a14:foregroundMark x1="2061" y1="86887" x2="2758" y2="50964"/>
                        <a14:foregroundMark x1="2758" y1="50964" x2="4704" y2="31680"/>
                        <a14:foregroundMark x1="4704" y1="31680" x2="6569" y2="27273"/>
                        <a14:foregroundMark x1="4380" y1="18457" x2="5596" y2="17080"/>
                        <a14:foregroundMark x1="89213" y1="4683" x2="89781" y2="5234"/>
                        <a14:foregroundMark x1="89294" y1="35537" x2="93917" y2="23416"/>
                        <a14:foregroundMark x1="95109" y1="34718" x2="98216" y2="64187"/>
                        <a14:foregroundMark x1="98216" y1="64187" x2="96431" y2="81267"/>
                        <a14:foregroundMark x1="96431" y1="81267" x2="91079" y2="78237"/>
                        <a14:foregroundMark x1="1135" y1="85950" x2="892" y2="84298"/>
                        <a14:foregroundMark x1="3082" y1="90634" x2="3082" y2="95041"/>
                        <a14:foregroundMark x1="87997" y1="94766" x2="90084" y2="94766"/>
                        <a14:foregroundMark x1="7867" y1="83196" x2="8354" y2="95317"/>
                        <a14:backgroundMark x1="2190" y1="89532" x2="2251" y2="90634"/>
                        <a14:backgroundMark x1="2028" y1="90083" x2="2028" y2="90634"/>
                        <a14:backgroundMark x1="2028" y1="89256" x2="2028" y2="89256"/>
                        <a14:backgroundMark x1="2028" y1="89256" x2="2028" y2="89256"/>
                        <a14:backgroundMark x1="2028" y1="89256" x2="2028" y2="89256"/>
                        <a14:backgroundMark x1="2028" y1="90083" x2="2028" y2="94766"/>
                        <a14:backgroundMark x1="1960" y1="95041" x2="1622" y2="96419"/>
                        <a14:backgroundMark x1="94242" y1="31956" x2="94728" y2="33333"/>
                        <a14:backgroundMark x1="94891" y1="33333" x2="95215" y2="34435"/>
                        <a14:backgroundMark x1="1622" y1="88981" x2="2109" y2="89256"/>
                        <a14:backgroundMark x1="90024" y1="89256" x2="90024" y2="90358"/>
                        <a14:backgroundMark x1="90592" y1="95592" x2="90592" y2="95592"/>
                        <a14:backgroundMark x1="90349" y1="96143" x2="90673" y2="95317"/>
                        <a14:backgroundMark x1="90673" y1="95317" x2="90187" y2="95317"/>
                        <a14:backgroundMark x1="95215" y1="33333" x2="94891" y2="325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6250" y="85725"/>
            <a:ext cx="10719492" cy="3155861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8290113-6FED-FD06-3A4F-9F0AC227B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Dungeons &amp; Dragons &amp; Decisions Demo Session</a:t>
            </a:r>
          </a:p>
        </p:txBody>
      </p:sp>
    </p:spTree>
    <p:extLst>
      <p:ext uri="{BB962C8B-B14F-4D97-AF65-F5344CB8AC3E}">
        <p14:creationId xmlns:p14="http://schemas.microsoft.com/office/powerpoint/2010/main" val="3813087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EDFE1A-8FC8-AB4F-7DD0-E330ECD94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BD82D-18DE-3B5D-EDEE-2EBC39848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25563"/>
            <a:ext cx="10515600" cy="13255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Ohio Network for Innovation</a:t>
            </a:r>
          </a:p>
        </p:txBody>
      </p:sp>
      <p:pic>
        <p:nvPicPr>
          <p:cNvPr id="13" name="Picture 12" descr="Ohio Network for Innovation logo">
            <a:extLst>
              <a:ext uri="{FF2B5EF4-FFF2-40B4-BE49-F238E27FC236}">
                <a16:creationId xmlns:a16="http://schemas.microsoft.com/office/drawing/2014/main" id="{B2E96746-3263-3838-D943-9AA408F667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7352" y="1138334"/>
            <a:ext cx="6057296" cy="361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25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5B51A-9F74-93AD-13DA-57A7446A9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 panose="020B0503020203020204" pitchFamily="34" charset="0"/>
                <a:ea typeface="Calibri Light"/>
                <a:cs typeface="Calibri Light"/>
              </a:rPr>
              <a:t>Building Relationships with Your DSP</a:t>
            </a:r>
            <a:endParaRPr lang="en-US" b="1">
              <a:latin typeface="Avenir LT Std 55 Roman" panose="020B05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CA8D80-5FB7-04A7-C619-D5D9DD3AD8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>
                <a:latin typeface="Avenir LT Std 45 Book"/>
                <a:ea typeface="+mn-lt"/>
                <a:cs typeface="+mn-lt"/>
              </a:rPr>
              <a:t>Making sure you know what is and is not in your </a:t>
            </a:r>
            <a:r>
              <a:rPr lang="en-US" sz="2700" err="1">
                <a:latin typeface="Avenir LT Std 45 Book"/>
                <a:ea typeface="+mn-lt"/>
                <a:cs typeface="+mn-lt"/>
              </a:rPr>
              <a:t>OhioISP</a:t>
            </a:r>
            <a:r>
              <a:rPr lang="en-US" sz="2700">
                <a:latin typeface="Avenir LT Std 45 Book"/>
                <a:ea typeface="+mn-lt"/>
                <a:cs typeface="+mn-lt"/>
              </a:rPr>
              <a:t>.</a:t>
            </a:r>
            <a:endParaRPr lang="en-US" sz="2700">
              <a:latin typeface="Avenir LT Std 45 Book"/>
            </a:endParaRPr>
          </a:p>
          <a:p>
            <a:r>
              <a:rPr lang="en-US" sz="2700">
                <a:latin typeface="Avenir LT Std 45 Book"/>
                <a:ea typeface="+mn-lt"/>
                <a:cs typeface="+mn-lt"/>
              </a:rPr>
              <a:t>Understanding how to choose your provider and DSP.</a:t>
            </a:r>
            <a:endParaRPr lang="en-US" sz="2700">
              <a:latin typeface="Avenir LT Std 45 Book"/>
            </a:endParaRPr>
          </a:p>
          <a:p>
            <a:r>
              <a:rPr lang="en-US" sz="2700">
                <a:latin typeface="Avenir LT Std 45 Book"/>
                <a:ea typeface="+mn-lt"/>
                <a:cs typeface="+mn-lt"/>
              </a:rPr>
              <a:t>How to positively work through challenging times with your DSP.</a:t>
            </a:r>
            <a:endParaRPr lang="en-US" sz="2700">
              <a:latin typeface="Avenir LT Std 45 Book"/>
            </a:endParaRPr>
          </a:p>
          <a:p>
            <a:r>
              <a:rPr lang="en-US" sz="2700">
                <a:latin typeface="Avenir LT Std 45 Book"/>
                <a:ea typeface="+mn-lt"/>
                <a:cs typeface="+mn-lt"/>
              </a:rPr>
              <a:t>Advocating for independence with your DSP.  </a:t>
            </a:r>
            <a:endParaRPr lang="en-US" sz="2700">
              <a:latin typeface="Avenir LT Std 45 Book"/>
            </a:endParaRPr>
          </a:p>
          <a:p>
            <a:endParaRPr lang="en-US" sz="2700">
              <a:latin typeface="Avenir LT Std 45 Book" panose="020B0502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4445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4E796-9EDE-2242-EB3D-2A0E12FFD2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355438" cy="1339292"/>
          </a:xfrm>
        </p:spPr>
        <p:txBody>
          <a:bodyPr>
            <a:normAutofit/>
          </a:bodyPr>
          <a:lstStyle/>
          <a:p>
            <a:r>
              <a:rPr lang="en-US" b="1">
                <a:latin typeface="Avenir LT Std 55 Roman"/>
                <a:ea typeface="+mj-lt"/>
                <a:cs typeface="+mj-lt"/>
              </a:rPr>
              <a:t>CBDDs Leading Community Inclusion Through Partnerships</a:t>
            </a:r>
            <a:endParaRPr lang="en-US" b="1">
              <a:latin typeface="Avenir LT Std 55 Roman" panose="020B0503020203020204" pitchFamily="34" charset="0"/>
              <a:ea typeface="+mj-lt"/>
              <a:cs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752AE5-73AB-2D9F-C54F-C4722B5ECF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10988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venir LT Std 45 Book" panose="020B0502020203020204" pitchFamily="34" charset="0"/>
                <a:ea typeface="Calibri"/>
                <a:cs typeface="Calibri"/>
              </a:rPr>
              <a:t>Learn about key partners who can help you build a more accessible and inclusive community.</a:t>
            </a:r>
          </a:p>
          <a:p>
            <a:r>
              <a:rPr lang="en-US">
                <a:latin typeface="Avenir LT Std 45 Book" panose="020B0502020203020204" pitchFamily="34" charset="0"/>
                <a:ea typeface="Calibri"/>
                <a:cs typeface="Calibri"/>
              </a:rPr>
              <a:t>Identify roles and responsibilities that people served by your County Board can lead to help build inclusive communities</a:t>
            </a:r>
          </a:p>
        </p:txBody>
      </p:sp>
    </p:spTree>
    <p:extLst>
      <p:ext uri="{BB962C8B-B14F-4D97-AF65-F5344CB8AC3E}">
        <p14:creationId xmlns:p14="http://schemas.microsoft.com/office/powerpoint/2010/main" val="2132425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F57FC7-F624-6C01-6B2F-C10688882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03545-5BFC-8361-048C-A4D125534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06347"/>
          </a:xfrm>
        </p:spPr>
        <p:txBody>
          <a:bodyPr/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You Told Us Today...</a:t>
            </a:r>
            <a:endParaRPr lang="en-US" b="1">
              <a:latin typeface="Avenir LT Std 55 Roman" panose="020B0503020203020204" pitchFamily="34" charset="0"/>
            </a:endParaRPr>
          </a:p>
        </p:txBody>
      </p:sp>
      <p:pic>
        <p:nvPicPr>
          <p:cNvPr id="4" name="Picture 3" descr="Word cloud – What does “Innovation Means Partnership: mean to you? An array of words of various sizes with the largest ones - collaboration, together, inclusion, creativity, beloinging.">
            <a:extLst>
              <a:ext uri="{FF2B5EF4-FFF2-40B4-BE49-F238E27FC236}">
                <a16:creationId xmlns:a16="http://schemas.microsoft.com/office/drawing/2014/main" id="{D412EBFA-2EA6-88D3-2271-854C5CD223A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214" y="1482133"/>
            <a:ext cx="10449981" cy="537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5722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7A1B15-BBF1-C60B-2569-AE46A13F2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EE5190-0C80-E28A-BD16-CE909644C6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LT Std 55 Roman" panose="020B0503020203020204" pitchFamily="34" charset="0"/>
                <a:ea typeface="Calibri Light"/>
                <a:cs typeface="Calibri Light"/>
              </a:rPr>
              <a:t>(2) Introducing the Planning Team</a:t>
            </a:r>
            <a:endParaRPr lang="en-US" b="1" dirty="0">
              <a:latin typeface="Avenir LT Std 55 Roman" panose="020B0503020203020204" pitchFamily="34" charset="0"/>
            </a:endParaRPr>
          </a:p>
        </p:txBody>
      </p:sp>
      <p:pic>
        <p:nvPicPr>
          <p:cNvPr id="12" name="Picture 11" descr="Lynne Fogel">
            <a:extLst>
              <a:ext uri="{FF2B5EF4-FFF2-40B4-BE49-F238E27FC236}">
                <a16:creationId xmlns:a16="http://schemas.microsoft.com/office/drawing/2014/main" id="{6DF4891B-B5FC-756A-754E-E8F9B7A736C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7192" y="1792305"/>
            <a:ext cx="1830277" cy="1830277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ABD46-B914-AF8C-D77D-8B6F1F01F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93" y="3772969"/>
            <a:ext cx="3606209" cy="79903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US" sz="2400" b="1">
                <a:latin typeface="Avenir LT Std 55 Roman" panose="020B0503020203020204" pitchFamily="34" charset="0"/>
                <a:ea typeface="Calibri"/>
                <a:cs typeface="Calibri"/>
              </a:rPr>
              <a:t>Lynne Fogel </a:t>
            </a:r>
            <a:br>
              <a:rPr lang="en-US" sz="2400">
                <a:ea typeface="Calibri"/>
                <a:cs typeface="Calibri"/>
              </a:rPr>
            </a:br>
            <a:r>
              <a:rPr lang="en-US" sz="2400">
                <a:latin typeface="Avenir LT Std 45 Book" panose="020B0502020203020204" pitchFamily="34" charset="0"/>
                <a:ea typeface="Calibri"/>
                <a:cs typeface="Calibri"/>
              </a:rPr>
              <a:t>Ohio Department of Health</a:t>
            </a:r>
          </a:p>
        </p:txBody>
      </p:sp>
      <p:pic>
        <p:nvPicPr>
          <p:cNvPr id="5" name="Picture 4" descr="Anne Tapia">
            <a:extLst>
              <a:ext uri="{FF2B5EF4-FFF2-40B4-BE49-F238E27FC236}">
                <a16:creationId xmlns:a16="http://schemas.microsoft.com/office/drawing/2014/main" id="{8DE37ED5-D192-F50F-7143-20F882BBA9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0862" y="1802937"/>
            <a:ext cx="1830277" cy="1830277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DD8DFB9-33DF-6A61-AB62-C0EA61FEFD91}"/>
              </a:ext>
            </a:extLst>
          </p:cNvPr>
          <p:cNvSpPr txBox="1">
            <a:spLocks/>
          </p:cNvSpPr>
          <p:nvPr/>
        </p:nvSpPr>
        <p:spPr>
          <a:xfrm>
            <a:off x="4330995" y="3774536"/>
            <a:ext cx="3530010" cy="1292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latin typeface="Avenir LT Std 55 Roman" panose="020B0503020203020204" pitchFamily="34" charset="0"/>
                <a:ea typeface="Calibri"/>
                <a:cs typeface="Calibri"/>
              </a:rPr>
              <a:t>Anne Tapia</a:t>
            </a:r>
            <a:br>
              <a:rPr lang="en-US" sz="2200"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Department of </a:t>
            </a:r>
            <a:b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Developmental Disabilities</a:t>
            </a:r>
          </a:p>
        </p:txBody>
      </p:sp>
      <p:pic>
        <p:nvPicPr>
          <p:cNvPr id="6" name="Picture 5" descr="Robyn Norman">
            <a:extLst>
              <a:ext uri="{FF2B5EF4-FFF2-40B4-BE49-F238E27FC236}">
                <a16:creationId xmlns:a16="http://schemas.microsoft.com/office/drawing/2014/main" id="{09C65B2D-D66C-F3E9-AD60-3E1D1658893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0786" y="1816690"/>
            <a:ext cx="1830277" cy="1830277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AE6FFFF4-DE59-5619-E598-7FA36C5ACC32}"/>
              </a:ext>
            </a:extLst>
          </p:cNvPr>
          <p:cNvSpPr txBox="1">
            <a:spLocks/>
          </p:cNvSpPr>
          <p:nvPr/>
        </p:nvSpPr>
        <p:spPr>
          <a:xfrm>
            <a:off x="8150920" y="3783579"/>
            <a:ext cx="3530010" cy="1292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latin typeface="Avenir LT Std 55 Roman" panose="020B0503020203020204" pitchFamily="34" charset="0"/>
                <a:ea typeface="Calibri"/>
                <a:cs typeface="Calibri"/>
              </a:rPr>
              <a:t>Robyn Norman</a:t>
            </a:r>
            <a:br>
              <a:rPr lang="en-US" sz="2200"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Department of </a:t>
            </a:r>
            <a:b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Developmental Disabilities</a:t>
            </a:r>
          </a:p>
        </p:txBody>
      </p:sp>
    </p:spTree>
    <p:extLst>
      <p:ext uri="{BB962C8B-B14F-4D97-AF65-F5344CB8AC3E}">
        <p14:creationId xmlns:p14="http://schemas.microsoft.com/office/powerpoint/2010/main" val="35251725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54A2A8-4A5C-D409-7152-B1544B909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Thank You for Joining Us Today!</a:t>
            </a:r>
            <a:endParaRPr lang="en-US" b="1">
              <a:latin typeface="Avenir LT Std 55 Roman" panose="020B0503020203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BBC70-10C5-6D42-BFA2-D963EBE240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>
                <a:latin typeface="Avenir LT Std 45 Book"/>
                <a:cs typeface="Segoe UI"/>
              </a:rPr>
              <a:t>Please complete the survey!</a:t>
            </a:r>
          </a:p>
          <a:p>
            <a:r>
              <a:rPr lang="en-US" sz="3600">
                <a:latin typeface="Avenir LT Std 45 Book"/>
                <a:cs typeface="Segoe UI"/>
              </a:rPr>
              <a:t>Must be completed for Continuing Professional Development Units (CPDU) certificate. </a:t>
            </a:r>
            <a:endParaRPr lang="en-US" sz="3600">
              <a:latin typeface="Avenir LT Std 45 Book"/>
            </a:endParaRPr>
          </a:p>
          <a:p>
            <a:r>
              <a:rPr lang="en-US" sz="3600">
                <a:latin typeface="Avenir LT Std 45 Book"/>
                <a:cs typeface="Segoe UI"/>
              </a:rPr>
              <a:t>The survey link will also be emailed to you.</a:t>
            </a:r>
          </a:p>
          <a:p>
            <a:pPr marL="0" indent="0">
              <a:buNone/>
            </a:pPr>
            <a:endParaRPr lang="en-US" sz="3600">
              <a:latin typeface="Avenir LT Std 45 Book"/>
              <a:cs typeface="Segoe UI"/>
            </a:endParaRPr>
          </a:p>
          <a:p>
            <a:pPr marL="0" indent="0">
              <a:buNone/>
            </a:pPr>
            <a:endParaRPr lang="en-US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1902291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A181E5CB-E26C-5D91-ABC0-A415994AA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5932" cy="1044931"/>
          </a:xfrm>
        </p:spPr>
        <p:txBody>
          <a:bodyPr/>
          <a:lstStyle/>
          <a:p>
            <a:r>
              <a:rPr lang="en-US" b="1">
                <a:latin typeface="Avenir LT Std 55 Roman"/>
              </a:rPr>
              <a:t>Register Now for the In-Person Summit!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EBF4DCAA-6661-3877-FBA8-9F5287EED9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>
                <a:latin typeface="Avenir LT Std 55 Roman" panose="020B0503020203020204" pitchFamily="34" charset="0"/>
              </a:rPr>
              <a:t>Thursday, June 5, 2025</a:t>
            </a:r>
          </a:p>
          <a:p>
            <a:pPr marL="0" indent="0">
              <a:buNone/>
            </a:pPr>
            <a:r>
              <a:rPr lang="en-US" b="1">
                <a:latin typeface="Avenir LT Std 55 Roman" panose="020B0503020203020204" pitchFamily="34" charset="0"/>
              </a:rPr>
              <a:t>9:30 am – 4:00 pm</a:t>
            </a:r>
          </a:p>
          <a:p>
            <a:pPr marL="0" indent="0">
              <a:buNone/>
            </a:pPr>
            <a:r>
              <a:rPr lang="en-US">
                <a:latin typeface="Avenir LT Std 55 Roman" panose="020B0503020203020204" pitchFamily="34" charset="0"/>
              </a:rPr>
              <a:t>Quest Conference Center</a:t>
            </a:r>
          </a:p>
          <a:p>
            <a:pPr marL="0" indent="0">
              <a:buNone/>
            </a:pPr>
            <a:r>
              <a:rPr lang="en-US">
                <a:latin typeface="Avenir LT Std 55 Roman" panose="020B0503020203020204" pitchFamily="34" charset="0"/>
              </a:rPr>
              <a:t>Westerville, OH</a:t>
            </a:r>
          </a:p>
          <a:p>
            <a:pPr marL="0" indent="0">
              <a:buNone/>
            </a:pPr>
            <a:endParaRPr lang="en-US">
              <a:latin typeface="Avenir LT Std 55 Roman" panose="020B0503020203020204" pitchFamily="34" charset="0"/>
            </a:endParaRPr>
          </a:p>
          <a:p>
            <a:pPr marL="0" indent="0">
              <a:buNone/>
            </a:pPr>
            <a:r>
              <a:rPr lang="en-US">
                <a:latin typeface="Avenir LT Std 55 Roman" panose="020B0503020203020204" pitchFamily="34" charset="0"/>
              </a:rPr>
              <a:t>Register at:</a:t>
            </a:r>
          </a:p>
          <a:p>
            <a:pPr marL="0" indent="0">
              <a:buNone/>
            </a:pPr>
            <a:r>
              <a:rPr lang="en-US" sz="2800" b="1" err="1">
                <a:solidFill>
                  <a:srgbClr val="20256F"/>
                </a:solidFill>
                <a:latin typeface="Avenir LT Std 55 Roman" panose="020B0503020203020204" pitchFamily="34" charset="0"/>
              </a:rPr>
              <a:t>ohioemploymentfirst.org</a:t>
            </a:r>
            <a:endParaRPr lang="en-US" sz="2800" b="1">
              <a:solidFill>
                <a:srgbClr val="20256F"/>
              </a:solidFill>
              <a:latin typeface="Avenir LT Std 55 Roman" panose="020B0503020203020204" pitchFamily="34" charset="0"/>
            </a:endParaRPr>
          </a:p>
          <a:p>
            <a:pPr lvl="1"/>
            <a:endParaRPr lang="en-US" sz="2800" spc="300"/>
          </a:p>
          <a:p>
            <a:endParaRPr lang="en-US"/>
          </a:p>
        </p:txBody>
      </p:sp>
      <p:pic>
        <p:nvPicPr>
          <p:cNvPr id="6" name="Picture Placeholder 5" descr="Two 2024 participants smiling while reviewing handouts and sitting in a conference room with other summit participants.">
            <a:extLst>
              <a:ext uri="{FF2B5EF4-FFF2-40B4-BE49-F238E27FC236}">
                <a16:creationId xmlns:a16="http://schemas.microsoft.com/office/drawing/2014/main" id="{634A7E98-2AE6-EA28-BA83-52B1C7A0BAF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5764192" y="1825625"/>
            <a:ext cx="5879940" cy="4351338"/>
          </a:xfrm>
          <a:noFill/>
          <a:effectLst/>
        </p:spPr>
      </p:pic>
    </p:spTree>
    <p:extLst>
      <p:ext uri="{BB962C8B-B14F-4D97-AF65-F5344CB8AC3E}">
        <p14:creationId xmlns:p14="http://schemas.microsoft.com/office/powerpoint/2010/main" val="40594022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98CF8-7C49-C3FD-1B16-947520566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131433"/>
          </a:xfrm>
        </p:spPr>
        <p:txBody>
          <a:bodyPr/>
          <a:lstStyle/>
          <a:p>
            <a:pPr algn="ctr"/>
            <a:r>
              <a:rPr lang="en-US" b="1">
                <a:latin typeface="Avenir LT Std 55 Roman" panose="020B0503020203020204" pitchFamily="34" charset="0"/>
                <a:ea typeface="Calibri Light"/>
                <a:cs typeface="Calibri Light"/>
              </a:rPr>
              <a:t>Questions and Answers</a:t>
            </a:r>
          </a:p>
        </p:txBody>
      </p:sp>
    </p:spTree>
    <p:extLst>
      <p:ext uri="{BB962C8B-B14F-4D97-AF65-F5344CB8AC3E}">
        <p14:creationId xmlns:p14="http://schemas.microsoft.com/office/powerpoint/2010/main" val="24490905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719BD2-169A-69A1-255E-0AAC46B6EE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432378"/>
            <a:ext cx="10515600" cy="285273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b="1">
                <a:latin typeface="Avenir LT Std 55 Roman"/>
                <a:ea typeface="Calibri Light"/>
                <a:cs typeface="Calibri Light"/>
              </a:rPr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75BB75-1DFD-E19A-DEBD-17F48A4A35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4550" y="3925435"/>
            <a:ext cx="10515600" cy="15001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3600" i="1">
                <a:solidFill>
                  <a:schemeClr val="tx1">
                    <a:lumMod val="75000"/>
                    <a:lumOff val="25000"/>
                  </a:schemeClr>
                </a:solidFill>
                <a:latin typeface="Avenir LT Std 45 Book"/>
                <a:ea typeface="Calibri" panose="020F0502020204030204"/>
                <a:cs typeface="Calibri" panose="020F0502020204030204"/>
              </a:rPr>
              <a:t>See you at the Innovation Summit on June 5!</a:t>
            </a:r>
          </a:p>
        </p:txBody>
      </p:sp>
    </p:spTree>
    <p:extLst>
      <p:ext uri="{BB962C8B-B14F-4D97-AF65-F5344CB8AC3E}">
        <p14:creationId xmlns:p14="http://schemas.microsoft.com/office/powerpoint/2010/main" val="1270013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476688-0F9D-BDFD-4AFB-1527FD9123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16009-6426-6589-09EB-F718325C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LT Std 55 Roman" panose="020B0503020203020204" pitchFamily="34" charset="0"/>
                <a:ea typeface="Calibri Light"/>
                <a:cs typeface="Calibri Light"/>
              </a:rPr>
              <a:t>(3) Introducing the Planning Team</a:t>
            </a:r>
            <a:endParaRPr lang="en-US" b="1" dirty="0">
              <a:latin typeface="Avenir LT Std 55 Roman" panose="020B0503020203020204" pitchFamily="34" charset="0"/>
            </a:endParaRPr>
          </a:p>
        </p:txBody>
      </p:sp>
      <p:pic>
        <p:nvPicPr>
          <p:cNvPr id="6" name="Picture 5" descr="Kurt Lofton">
            <a:extLst>
              <a:ext uri="{FF2B5EF4-FFF2-40B4-BE49-F238E27FC236}">
                <a16:creationId xmlns:a16="http://schemas.microsoft.com/office/drawing/2014/main" id="{53E34D11-8F23-69B4-C6F7-B90F695674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8519" y="1791059"/>
            <a:ext cx="1828505" cy="18285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4E959-63F4-57F5-07D9-EB6A79C3C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93" y="3772969"/>
            <a:ext cx="3606209" cy="7990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400" b="1">
                <a:latin typeface="Avenir LT Std 55 Roman" panose="020B0503020203020204" pitchFamily="34" charset="0"/>
                <a:ea typeface="Calibri"/>
                <a:cs typeface="Calibri"/>
              </a:rPr>
              <a:t>Kurt Lofton</a:t>
            </a:r>
            <a:br>
              <a:rPr lang="en-US" sz="2400">
                <a:ea typeface="Calibri"/>
                <a:cs typeface="Calibri"/>
              </a:rPr>
            </a:br>
            <a:r>
              <a:rPr lang="en-US" sz="2400">
                <a:latin typeface="Avenir LT Std 45 Book" panose="020B0502020203020204" pitchFamily="34" charset="0"/>
                <a:ea typeface="Calibri"/>
                <a:cs typeface="Calibri"/>
              </a:rPr>
              <a:t>Goodwill Columbus</a:t>
            </a:r>
          </a:p>
        </p:txBody>
      </p:sp>
      <p:pic>
        <p:nvPicPr>
          <p:cNvPr id="10" name="Picture 9" descr="Alex Corwin">
            <a:extLst>
              <a:ext uri="{FF2B5EF4-FFF2-40B4-BE49-F238E27FC236}">
                <a16:creationId xmlns:a16="http://schemas.microsoft.com/office/drawing/2014/main" id="{23BF471E-F4FB-9122-11AB-0CC24B72713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518" y="1817576"/>
            <a:ext cx="1828505" cy="182850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90E9CD28-EEFA-6D8C-B2B7-79360A62CAC2}"/>
              </a:ext>
            </a:extLst>
          </p:cNvPr>
          <p:cNvSpPr txBox="1">
            <a:spLocks/>
          </p:cNvSpPr>
          <p:nvPr/>
        </p:nvSpPr>
        <p:spPr>
          <a:xfrm>
            <a:off x="4330995" y="3774536"/>
            <a:ext cx="3530010" cy="1292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latin typeface="Avenir LT Std 55 Roman" panose="020B0503020203020204" pitchFamily="34" charset="0"/>
                <a:ea typeface="Calibri"/>
                <a:cs typeface="Calibri"/>
              </a:rPr>
              <a:t>Alex Corwin</a:t>
            </a:r>
            <a:br>
              <a:rPr lang="en-US" sz="2200"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Lifespan Transitions Center at OCALI</a:t>
            </a:r>
          </a:p>
        </p:txBody>
      </p:sp>
      <p:pic>
        <p:nvPicPr>
          <p:cNvPr id="13" name="Picture 12" descr="Tiffany Madden">
            <a:extLst>
              <a:ext uri="{FF2B5EF4-FFF2-40B4-BE49-F238E27FC236}">
                <a16:creationId xmlns:a16="http://schemas.microsoft.com/office/drawing/2014/main" id="{93124D4E-0F00-F8B8-FD42-B1A6FDC68D5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103" y="1815772"/>
            <a:ext cx="1828505" cy="182850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32555A8-BEF7-AABB-179D-BB338B881D28}"/>
              </a:ext>
            </a:extLst>
          </p:cNvPr>
          <p:cNvSpPr txBox="1">
            <a:spLocks/>
          </p:cNvSpPr>
          <p:nvPr/>
        </p:nvSpPr>
        <p:spPr>
          <a:xfrm>
            <a:off x="8150920" y="3783579"/>
            <a:ext cx="3530010" cy="1292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latin typeface="Avenir LT Std 55 Roman" panose="020B0503020203020204" pitchFamily="34" charset="0"/>
                <a:ea typeface="Calibri"/>
                <a:cs typeface="Calibri"/>
              </a:rPr>
              <a:t>Tiffany Madden</a:t>
            </a:r>
            <a:br>
              <a:rPr lang="en-US" sz="2200"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Department of</a:t>
            </a:r>
            <a:b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Developmental Disabilities</a:t>
            </a:r>
          </a:p>
        </p:txBody>
      </p:sp>
    </p:spTree>
    <p:extLst>
      <p:ext uri="{BB962C8B-B14F-4D97-AF65-F5344CB8AC3E}">
        <p14:creationId xmlns:p14="http://schemas.microsoft.com/office/powerpoint/2010/main" val="26099791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2825F5-24E7-C0D1-D5B9-3A7CA2486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6BBC1-DF49-E69D-0629-20802151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venir LT Std 55 Roman" panose="020B0503020203020204" pitchFamily="34" charset="0"/>
                <a:ea typeface="Calibri Light"/>
                <a:cs typeface="Calibri Light"/>
              </a:rPr>
              <a:t>(4) Introducing the Planning Team</a:t>
            </a:r>
            <a:endParaRPr lang="en-US" b="1" dirty="0">
              <a:latin typeface="Avenir LT Std 55 Roman" panose="020B0503020203020204" pitchFamily="34" charset="0"/>
            </a:endParaRPr>
          </a:p>
        </p:txBody>
      </p:sp>
      <p:pic>
        <p:nvPicPr>
          <p:cNvPr id="9" name="Picture 8" descr="December West">
            <a:extLst>
              <a:ext uri="{FF2B5EF4-FFF2-40B4-BE49-F238E27FC236}">
                <a16:creationId xmlns:a16="http://schemas.microsoft.com/office/drawing/2014/main" id="{93C7DD30-AE70-5CF5-A344-071FF923C31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077" y="1791060"/>
            <a:ext cx="1828505" cy="18285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1FE26-9A91-0051-F314-44B8189B0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993" y="3772969"/>
            <a:ext cx="3606209" cy="799030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 marL="0" indent="0" algn="ctr">
              <a:buNone/>
            </a:pPr>
            <a:r>
              <a:rPr lang="en-US" sz="2400" b="1">
                <a:latin typeface="Avenir LT Std 55 Roman" panose="020B0503020203020204" pitchFamily="34" charset="0"/>
                <a:ea typeface="Calibri"/>
                <a:cs typeface="Calibri"/>
              </a:rPr>
              <a:t>December West</a:t>
            </a:r>
            <a:br>
              <a:rPr lang="en-US" sz="2400">
                <a:ea typeface="Calibri"/>
                <a:cs typeface="Calibri"/>
              </a:rPr>
            </a:br>
            <a:r>
              <a:rPr lang="en-US" sz="2400">
                <a:latin typeface="Avenir LT Std 45 Book" panose="020B0502020203020204" pitchFamily="34" charset="0"/>
                <a:ea typeface="Calibri"/>
                <a:cs typeface="Calibri"/>
              </a:rPr>
              <a:t>Ohio Department of Health </a:t>
            </a:r>
          </a:p>
        </p:txBody>
      </p:sp>
      <p:pic>
        <p:nvPicPr>
          <p:cNvPr id="7" name="Picture 6" descr="Shannon Keiser">
            <a:extLst>
              <a:ext uri="{FF2B5EF4-FFF2-40B4-BE49-F238E27FC236}">
                <a16:creationId xmlns:a16="http://schemas.microsoft.com/office/drawing/2014/main" id="{F480F8DA-DE0B-A21C-61EF-79D661B6810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3518" y="1791060"/>
            <a:ext cx="1828505" cy="1828505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502FABD-347F-1396-BEAD-561B32BCA0C0}"/>
              </a:ext>
            </a:extLst>
          </p:cNvPr>
          <p:cNvSpPr txBox="1">
            <a:spLocks/>
          </p:cNvSpPr>
          <p:nvPr/>
        </p:nvSpPr>
        <p:spPr>
          <a:xfrm>
            <a:off x="4330995" y="3774536"/>
            <a:ext cx="3530010" cy="1292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latin typeface="Avenir LT Std 55 Roman" panose="020B0503020203020204" pitchFamily="34" charset="0"/>
                <a:ea typeface="Calibri"/>
                <a:cs typeface="Calibri"/>
              </a:rPr>
              <a:t>Shannon Keiser</a:t>
            </a:r>
            <a:br>
              <a:rPr lang="en-US" sz="2200"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Fulton County Board of</a:t>
            </a:r>
            <a:b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Developmental Disabilities</a:t>
            </a:r>
          </a:p>
        </p:txBody>
      </p:sp>
      <p:pic>
        <p:nvPicPr>
          <p:cNvPr id="16" name="Picture 15" descr="Simon Buehrer">
            <a:extLst>
              <a:ext uri="{FF2B5EF4-FFF2-40B4-BE49-F238E27FC236}">
                <a16:creationId xmlns:a16="http://schemas.microsoft.com/office/drawing/2014/main" id="{3496F177-0386-838F-15E7-4E7584C18DF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7104" y="1817576"/>
            <a:ext cx="1828505" cy="1828505"/>
          </a:xfrm>
          <a:prstGeom prst="rect">
            <a:avLst/>
          </a:prstGeom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1F5BEDCF-C980-5383-5AE9-1ED285EB9560}"/>
              </a:ext>
            </a:extLst>
          </p:cNvPr>
          <p:cNvSpPr txBox="1">
            <a:spLocks/>
          </p:cNvSpPr>
          <p:nvPr/>
        </p:nvSpPr>
        <p:spPr>
          <a:xfrm>
            <a:off x="8150920" y="3783579"/>
            <a:ext cx="3530010" cy="129242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200" b="1">
                <a:latin typeface="Avenir LT Std 55 Roman" panose="020B0503020203020204" pitchFamily="34" charset="0"/>
                <a:ea typeface="Calibri"/>
                <a:cs typeface="Calibri"/>
              </a:rPr>
              <a:t>Simon Buehrer</a:t>
            </a:r>
            <a:br>
              <a:rPr lang="en-US" sz="2200">
                <a:ea typeface="Calibri"/>
                <a:cs typeface="Calibri"/>
              </a:rPr>
            </a:br>
            <a:r>
              <a:rPr lang="en-US" sz="2200">
                <a:latin typeface="Avenir LT Std 45 Book" panose="020B0502020203020204" pitchFamily="34" charset="0"/>
                <a:ea typeface="Calibri"/>
                <a:cs typeface="Calibri"/>
              </a:rPr>
              <a:t>OCALI</a:t>
            </a:r>
          </a:p>
        </p:txBody>
      </p:sp>
    </p:spTree>
    <p:extLst>
      <p:ext uri="{BB962C8B-B14F-4D97-AF65-F5344CB8AC3E}">
        <p14:creationId xmlns:p14="http://schemas.microsoft.com/office/powerpoint/2010/main" val="13832651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BAE4161-5614-95F0-96F4-1B6F607D41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E6DFF-84CA-D66B-28FE-C8D58C79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Innovation Means Partnership</a:t>
            </a:r>
            <a:endParaRPr lang="en-US" b="1">
              <a:latin typeface="Avenir LT Std 55 Roman" panose="020B0503020203020204" pitchFamily="34" charset="0"/>
            </a:endParaRPr>
          </a:p>
        </p:txBody>
      </p:sp>
      <p:pic>
        <p:nvPicPr>
          <p:cNvPr id="6" name="Content Placeholder 5" descr="Screen shot of a planning committee face-to-face meeting inside a conference room">
            <a:extLst>
              <a:ext uri="{FF2B5EF4-FFF2-40B4-BE49-F238E27FC236}">
                <a16:creationId xmlns:a16="http://schemas.microsoft.com/office/drawing/2014/main" id="{4430CC68-AA0B-2E98-7CBF-A0798EC7BA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8144" y="1577147"/>
            <a:ext cx="7735712" cy="4351338"/>
          </a:xfrm>
        </p:spPr>
      </p:pic>
    </p:spTree>
    <p:extLst>
      <p:ext uri="{BB962C8B-B14F-4D97-AF65-F5344CB8AC3E}">
        <p14:creationId xmlns:p14="http://schemas.microsoft.com/office/powerpoint/2010/main" val="4270481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EF3CC-7BF0-C8FC-7BC2-34384992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932" y="395891"/>
            <a:ext cx="10515600" cy="17491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>
                <a:latin typeface="Avenir LT Std 55 Roman" panose="020B0503020203020204" pitchFamily="34" charset="0"/>
                <a:ea typeface="Calibri Light"/>
                <a:cs typeface="Calibri Light"/>
              </a:rPr>
              <a:t>What does "Innovation Means Partnership" mean to you?</a:t>
            </a:r>
            <a:endParaRPr lang="en-US" sz="4400" b="1">
              <a:latin typeface="Avenir LT Std 55 Roman" panose="020B0503020203020204" pitchFamily="34" charset="0"/>
            </a:endParaRPr>
          </a:p>
        </p:txBody>
      </p:sp>
      <p:sp>
        <p:nvSpPr>
          <p:cNvPr id="4" name="Speech Bubble: Rectangle with Corners Rounded 3" descr="Add 1-2 words in the chat">
            <a:extLst>
              <a:ext uri="{FF2B5EF4-FFF2-40B4-BE49-F238E27FC236}">
                <a16:creationId xmlns:a16="http://schemas.microsoft.com/office/drawing/2014/main" id="{F2CD9D6D-E67E-030B-F746-EF00BCD92E38}"/>
              </a:ext>
            </a:extLst>
          </p:cNvPr>
          <p:cNvSpPr/>
          <p:nvPr/>
        </p:nvSpPr>
        <p:spPr>
          <a:xfrm>
            <a:off x="3045963" y="2783301"/>
            <a:ext cx="6235299" cy="1933914"/>
          </a:xfrm>
          <a:prstGeom prst="wedgeRoundRectCallou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BD3F46-6D6D-98CF-B7EE-D3C43E159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5963" y="2895059"/>
            <a:ext cx="6245525" cy="193150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indent="0" algn="ctr">
              <a:buNone/>
            </a:pPr>
            <a:r>
              <a:rPr lang="en-US" sz="4400" b="1">
                <a:solidFill>
                  <a:schemeClr val="bg1"/>
                </a:solidFill>
                <a:latin typeface="Avenir LT Std 45 Book"/>
                <a:ea typeface="Calibri"/>
                <a:cs typeface="Calibri"/>
              </a:rPr>
              <a:t>Add 1-2 words in the chat</a:t>
            </a:r>
            <a:endParaRPr lang="en-US" sz="4400" b="1">
              <a:solidFill>
                <a:schemeClr val="bg1"/>
              </a:solidFill>
              <a:latin typeface="Avenir LT Std 45 Book"/>
            </a:endParaRPr>
          </a:p>
        </p:txBody>
      </p:sp>
    </p:spTree>
    <p:extLst>
      <p:ext uri="{BB962C8B-B14F-4D97-AF65-F5344CB8AC3E}">
        <p14:creationId xmlns:p14="http://schemas.microsoft.com/office/powerpoint/2010/main" val="34904755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FC444-9453-2C65-609A-73C356DF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latin typeface="Avenir LT Std 55 Roman"/>
                <a:ea typeface="Calibri Light"/>
                <a:cs typeface="Calibri Light"/>
              </a:rPr>
              <a:t>Innovation Summit Objectives</a:t>
            </a:r>
            <a:endParaRPr lang="en-US" b="1">
              <a:latin typeface="Avenir LT Std 55 Roman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B85D2-6230-2941-2CC2-49BDFB1ED9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>
                <a:latin typeface="Avenir LT Std 45 Book"/>
                <a:ea typeface="Calibri"/>
                <a:cs typeface="Calibri"/>
              </a:rPr>
              <a:t>Empower Yourself</a:t>
            </a:r>
            <a:r>
              <a:rPr lang="en-US">
                <a:latin typeface="Avenir LT Std 45 Book"/>
                <a:ea typeface="Calibri"/>
                <a:cs typeface="Calibri"/>
              </a:rPr>
              <a:t>: Discover strategies to advocate for your needs, take charge of your decisions, and explore leadership opportunities to shape your future.</a:t>
            </a:r>
          </a:p>
          <a:p>
            <a:r>
              <a:rPr lang="en-US" b="1">
                <a:latin typeface="Avenir LT Std 45 Book"/>
                <a:ea typeface="Calibri"/>
                <a:cs typeface="Calibri"/>
              </a:rPr>
              <a:t>Build Stronger Teams</a:t>
            </a:r>
            <a:r>
              <a:rPr lang="en-US">
                <a:latin typeface="Avenir LT Std 45 Book"/>
                <a:ea typeface="Calibri"/>
                <a:cs typeface="Calibri"/>
              </a:rPr>
              <a:t>: Gain practical tools to foster positive, productive relationships with your team and enhance collaboration.</a:t>
            </a:r>
          </a:p>
          <a:p>
            <a:r>
              <a:rPr lang="en-US" b="1">
                <a:latin typeface="Avenir LT Std 45 Book"/>
                <a:ea typeface="Calibri"/>
                <a:cs typeface="Calibri"/>
              </a:rPr>
              <a:t>Inspire Change Through Partnerships</a:t>
            </a:r>
            <a:r>
              <a:rPr lang="en-US">
                <a:latin typeface="Avenir LT Std 45 Book"/>
                <a:ea typeface="Calibri"/>
                <a:cs typeface="Calibri"/>
              </a:rPr>
              <a:t>: Hear powerful stories from individuals who’ve successfully partnered with community organizations to create inclusive opportunities and deepen community connections.</a:t>
            </a:r>
          </a:p>
          <a:p>
            <a:r>
              <a:rPr lang="en-US" b="1">
                <a:latin typeface="Avenir LT Std 45 Book"/>
                <a:ea typeface="Calibri"/>
                <a:cs typeface="Calibri"/>
              </a:rPr>
              <a:t>Prioritize Your Well-Being</a:t>
            </a:r>
            <a:r>
              <a:rPr lang="en-US">
                <a:latin typeface="Avenir LT Std 45 Book"/>
                <a:ea typeface="Calibri"/>
                <a:cs typeface="Calibri"/>
              </a:rPr>
              <a:t>: Learn actionable ways to nurture your physical, emotional, social, and creative health so you can be the best version of yourself.</a:t>
            </a:r>
          </a:p>
        </p:txBody>
      </p:sp>
    </p:spTree>
    <p:extLst>
      <p:ext uri="{BB962C8B-B14F-4D97-AF65-F5344CB8AC3E}">
        <p14:creationId xmlns:p14="http://schemas.microsoft.com/office/powerpoint/2010/main" val="40668894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2013 - 2022 Theme">
  <a:themeElements>
    <a:clrScheme name="Office 2013 - 2022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13 - 2022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52de27a-f28e-47e0-a399-878bb9e0bf55" xsi:nil="true"/>
    <lcf76f155ced4ddcb4097134ff3c332f xmlns="cbe8bf76-cb0e-4c6e-a02d-4e897cfdcee4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25407EF88112C4592200F0E9683387D" ma:contentTypeVersion="18" ma:contentTypeDescription="Create a new document." ma:contentTypeScope="" ma:versionID="5fd872e42487def5905010950c173e7b">
  <xsd:schema xmlns:xsd="http://www.w3.org/2001/XMLSchema" xmlns:xs="http://www.w3.org/2001/XMLSchema" xmlns:p="http://schemas.microsoft.com/office/2006/metadata/properties" xmlns:ns2="cbe8bf76-cb0e-4c6e-a02d-4e897cfdcee4" xmlns:ns3="552de27a-f28e-47e0-a399-878bb9e0bf55" targetNamespace="http://schemas.microsoft.com/office/2006/metadata/properties" ma:root="true" ma:fieldsID="9c15b5354e3b28327a7474b4128f2e2f" ns2:_="" ns3:_="">
    <xsd:import namespace="cbe8bf76-cb0e-4c6e-a02d-4e897cfdcee4"/>
    <xsd:import namespace="552de27a-f28e-47e0-a399-878bb9e0bf5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e8bf76-cb0e-4c6e-a02d-4e897cfdce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ddddcd57-84d1-4efd-b16d-73b006936c4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2de27a-f28e-47e0-a399-878bb9e0bf5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0efb3f48-56af-4b89-9b96-2486f12fed26}" ma:internalName="TaxCatchAll" ma:showField="CatchAllData" ma:web="552de27a-f28e-47e0-a399-878bb9e0bf5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EA8D178-C5FE-46DB-8E3E-9CD540514D5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49E4C65-E901-4B3C-B50B-BE9015F32E8E}">
  <ds:schemaRefs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documentManagement/types"/>
    <ds:schemaRef ds:uri="552de27a-f28e-47e0-a399-878bb9e0bf55"/>
    <ds:schemaRef ds:uri="http://purl.org/dc/dcmitype/"/>
    <ds:schemaRef ds:uri="cbe8bf76-cb0e-4c6e-a02d-4e897cfdcee4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FBBE2DEA-194C-4789-A00A-2FE60D96A57D}">
  <ds:schemaRefs>
    <ds:schemaRef ds:uri="552de27a-f28e-47e0-a399-878bb9e0bf55"/>
    <ds:schemaRef ds:uri="cbe8bf76-cb0e-4c6e-a02d-4e897cfdcee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199</TotalTime>
  <Words>1447</Words>
  <Application>Microsoft Macintosh PowerPoint</Application>
  <PresentationFormat>Widescreen</PresentationFormat>
  <Paragraphs>228</Paragraphs>
  <Slides>43</Slides>
  <Notes>42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Aldhabi</vt:lpstr>
      <vt:lpstr>Arial</vt:lpstr>
      <vt:lpstr>Avenir Heavy</vt:lpstr>
      <vt:lpstr>Avenir LT Std 45 Book</vt:lpstr>
      <vt:lpstr>Avenir LT Std 55 Roman</vt:lpstr>
      <vt:lpstr>Avenir LT Std 65 Medium</vt:lpstr>
      <vt:lpstr>Calibri</vt:lpstr>
      <vt:lpstr>Calibri Light</vt:lpstr>
      <vt:lpstr>Courier New</vt:lpstr>
      <vt:lpstr>Segoe UI</vt:lpstr>
      <vt:lpstr>Source Sans Pro</vt:lpstr>
      <vt:lpstr>Office 2013 - 2022 Theme</vt:lpstr>
      <vt:lpstr>Welcome to the Opening Session!  April 22, 2025 | 10:00 am – 12:00 pm</vt:lpstr>
      <vt:lpstr>Today's Agenda</vt:lpstr>
      <vt:lpstr>(1) Introducing the Planning Team</vt:lpstr>
      <vt:lpstr>(2) Introducing the Planning Team</vt:lpstr>
      <vt:lpstr>(3) Introducing the Planning Team</vt:lpstr>
      <vt:lpstr>(4) Introducing the Planning Team</vt:lpstr>
      <vt:lpstr>Innovation Means Partnership</vt:lpstr>
      <vt:lpstr>What does "Innovation Means Partnership" mean to you?</vt:lpstr>
      <vt:lpstr>Innovation Summit Objectives</vt:lpstr>
      <vt:lpstr>Innovation Summit Overview</vt:lpstr>
      <vt:lpstr>Partnerships for Inclusion in Rural Counties</vt:lpstr>
      <vt:lpstr>Pitch Perfect: Finding Your Voice With Your SSA</vt:lpstr>
      <vt:lpstr>Supported Decision Making as the Preferred Alternative to Guardianship</vt:lpstr>
      <vt:lpstr>Supportive Technology: A Key Tool for Ohio’s DD System</vt:lpstr>
      <vt:lpstr>Incorporating Wellness</vt:lpstr>
      <vt:lpstr>Training the Future Board Member</vt:lpstr>
      <vt:lpstr>(1) Transportation is a Journey, Not a Destination</vt:lpstr>
      <vt:lpstr>(2) Transportation is a Journey, Not a Destination</vt:lpstr>
      <vt:lpstr>What are Community Connections?</vt:lpstr>
      <vt:lpstr>Report Out on Quillo: A Charting the LifeCourse App</vt:lpstr>
      <vt:lpstr>5-Minute Break!</vt:lpstr>
      <vt:lpstr>What is Side-by-Side Learning?</vt:lpstr>
      <vt:lpstr>The Impact of Side-by-Side Learning</vt:lpstr>
      <vt:lpstr>Ideas for Side-by-Side Learning  </vt:lpstr>
      <vt:lpstr>(1) More Ideas for Side-by-Side Learning  </vt:lpstr>
      <vt:lpstr>(2) More Ideas for Side-by-Side Learning  </vt:lpstr>
      <vt:lpstr>(3) More Ideas for Side-by-Side Learning  </vt:lpstr>
      <vt:lpstr>How to Document Side-by-Side Trainings</vt:lpstr>
      <vt:lpstr>DODD Training Documentation Form</vt:lpstr>
      <vt:lpstr>Side by Side Learning</vt:lpstr>
      <vt:lpstr>What Does Being Independent Really Mean?</vt:lpstr>
      <vt:lpstr>Dungeons &amp; Dragons &amp; Decisions</vt:lpstr>
      <vt:lpstr>Choose Your Own Adventure</vt:lpstr>
      <vt:lpstr>Training Series Principles</vt:lpstr>
      <vt:lpstr>Dungeons &amp; Dragons &amp; Decisions Demo Session</vt:lpstr>
      <vt:lpstr>Ohio Network for Innovation</vt:lpstr>
      <vt:lpstr>Building Relationships with Your DSP</vt:lpstr>
      <vt:lpstr>CBDDs Leading Community Inclusion Through Partnerships</vt:lpstr>
      <vt:lpstr>You Told Us Today...</vt:lpstr>
      <vt:lpstr>Thank You for Joining Us Today!</vt:lpstr>
      <vt:lpstr>Register Now for the In-Person Summit!</vt:lpstr>
      <vt:lpstr>Questions and Answers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Buehrer</dc:creator>
  <cp:lastModifiedBy>Simon Buehrer</cp:lastModifiedBy>
  <cp:revision>2</cp:revision>
  <dcterms:created xsi:type="dcterms:W3CDTF">2024-01-17T11:45:18Z</dcterms:created>
  <dcterms:modified xsi:type="dcterms:W3CDTF">2025-05-01T18:13:50Z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0x010100D25407EF88112C4592200F0E9683387D</vt:lpwstr>
  </property>
  <property fmtid="{D5CDD505-2E9C-101B-9397-08002B2CF9AE}" pid="3" name="MediaServiceImageTags">
    <vt:lpwstr/>
  </property>
</Properties>
</file>